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7" r:id="rId2"/>
  </p:sldMasterIdLst>
  <p:notesMasterIdLst>
    <p:notesMasterId r:id="rId17"/>
  </p:notesMasterIdLst>
  <p:sldIdLst>
    <p:sldId id="259" r:id="rId3"/>
    <p:sldId id="407" r:id="rId4"/>
    <p:sldId id="368" r:id="rId5"/>
    <p:sldId id="408" r:id="rId6"/>
    <p:sldId id="396" r:id="rId7"/>
    <p:sldId id="397" r:id="rId8"/>
    <p:sldId id="399" r:id="rId9"/>
    <p:sldId id="358" r:id="rId10"/>
    <p:sldId id="341" r:id="rId11"/>
    <p:sldId id="394" r:id="rId12"/>
    <p:sldId id="340" r:id="rId13"/>
    <p:sldId id="356" r:id="rId14"/>
    <p:sldId id="401" r:id="rId15"/>
    <p:sldId id="258" r:id="rId16"/>
  </p:sldIdLst>
  <p:sldSz cx="18003838" cy="13496925"/>
  <p:notesSz cx="6858000" cy="9144000"/>
  <p:defaultText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8" autoAdjust="0"/>
    <p:restoredTop sz="84111" autoAdjust="0"/>
  </p:normalViewPr>
  <p:slideViewPr>
    <p:cSldViewPr snapToGrid="0" snapToObjects="1">
      <p:cViewPr varScale="1">
        <p:scale>
          <a:sx n="61" d="100"/>
          <a:sy n="61" d="100"/>
        </p:scale>
        <p:origin x="-1696" y="-112"/>
      </p:cViewPr>
      <p:guideLst>
        <p:guide orient="horz" pos="4251"/>
        <p:guide pos="5671"/>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notesMaster" Target="notesMasters/notes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0E542E-5745-654F-B6EA-88CA35885E8B}" type="datetimeFigureOut">
              <a:rPr lang="en-US" smtClean="0"/>
              <a:t>8/17/15</a:t>
            </a:fld>
            <a:endParaRPr lang="en-US"/>
          </a:p>
        </p:txBody>
      </p:sp>
      <p:sp>
        <p:nvSpPr>
          <p:cNvPr id="4" name="Slide Image Placeholder 3"/>
          <p:cNvSpPr>
            <a:spLocks noGrp="1" noRot="1" noChangeAspect="1"/>
          </p:cNvSpPr>
          <p:nvPr>
            <p:ph type="sldImg" idx="2"/>
          </p:nvPr>
        </p:nvSpPr>
        <p:spPr>
          <a:xfrm>
            <a:off x="1141413" y="685800"/>
            <a:ext cx="45751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13F5B4-1C17-7F49-A8AD-541F23999276}" type="slidenum">
              <a:rPr lang="en-US" smtClean="0"/>
              <a:t>‹#›</a:t>
            </a:fld>
            <a:endParaRPr lang="en-US"/>
          </a:p>
        </p:txBody>
      </p:sp>
    </p:spTree>
    <p:extLst>
      <p:ext uri="{BB962C8B-B14F-4D97-AF65-F5344CB8AC3E}">
        <p14:creationId xmlns:p14="http://schemas.microsoft.com/office/powerpoint/2010/main" val="2858858169"/>
      </p:ext>
    </p:extLst>
  </p:cSld>
  <p:clrMap bg1="lt1" tx1="dk1" bg2="lt2" tx2="dk2" accent1="accent1" accent2="accent2" accent3="accent3" accent4="accent4" accent5="accent5" accent6="accent6" hlink="hlink" folHlink="folHlink"/>
  <p:notesStyle>
    <a:lvl1pPr marL="0" algn="l" defTabSz="457025" rtl="0" eaLnBrk="1" latinLnBrk="0" hangingPunct="1">
      <a:defRPr sz="1200" kern="1200">
        <a:solidFill>
          <a:schemeClr val="tx1"/>
        </a:solidFill>
        <a:latin typeface="+mn-lt"/>
        <a:ea typeface="+mn-ea"/>
        <a:cs typeface="+mn-cs"/>
      </a:defRPr>
    </a:lvl1pPr>
    <a:lvl2pPr marL="457025" algn="l" defTabSz="457025" rtl="0" eaLnBrk="1" latinLnBrk="0" hangingPunct="1">
      <a:defRPr sz="1200" kern="1200">
        <a:solidFill>
          <a:schemeClr val="tx1"/>
        </a:solidFill>
        <a:latin typeface="+mn-lt"/>
        <a:ea typeface="+mn-ea"/>
        <a:cs typeface="+mn-cs"/>
      </a:defRPr>
    </a:lvl2pPr>
    <a:lvl3pPr marL="914049" algn="l" defTabSz="457025" rtl="0" eaLnBrk="1" latinLnBrk="0" hangingPunct="1">
      <a:defRPr sz="1200" kern="1200">
        <a:solidFill>
          <a:schemeClr val="tx1"/>
        </a:solidFill>
        <a:latin typeface="+mn-lt"/>
        <a:ea typeface="+mn-ea"/>
        <a:cs typeface="+mn-cs"/>
      </a:defRPr>
    </a:lvl3pPr>
    <a:lvl4pPr marL="1371074" algn="l" defTabSz="457025" rtl="0" eaLnBrk="1" latinLnBrk="0" hangingPunct="1">
      <a:defRPr sz="1200" kern="1200">
        <a:solidFill>
          <a:schemeClr val="tx1"/>
        </a:solidFill>
        <a:latin typeface="+mn-lt"/>
        <a:ea typeface="+mn-ea"/>
        <a:cs typeface="+mn-cs"/>
      </a:defRPr>
    </a:lvl4pPr>
    <a:lvl5pPr marL="1828099" algn="l" defTabSz="457025" rtl="0" eaLnBrk="1" latinLnBrk="0" hangingPunct="1">
      <a:defRPr sz="1200" kern="1200">
        <a:solidFill>
          <a:schemeClr val="tx1"/>
        </a:solidFill>
        <a:latin typeface="+mn-lt"/>
        <a:ea typeface="+mn-ea"/>
        <a:cs typeface="+mn-cs"/>
      </a:defRPr>
    </a:lvl5pPr>
    <a:lvl6pPr marL="2285125" algn="l" defTabSz="457025" rtl="0" eaLnBrk="1" latinLnBrk="0" hangingPunct="1">
      <a:defRPr sz="1200" kern="1200">
        <a:solidFill>
          <a:schemeClr val="tx1"/>
        </a:solidFill>
        <a:latin typeface="+mn-lt"/>
        <a:ea typeface="+mn-ea"/>
        <a:cs typeface="+mn-cs"/>
      </a:defRPr>
    </a:lvl6pPr>
    <a:lvl7pPr marL="2742150" algn="l" defTabSz="457025" rtl="0" eaLnBrk="1" latinLnBrk="0" hangingPunct="1">
      <a:defRPr sz="1200" kern="1200">
        <a:solidFill>
          <a:schemeClr val="tx1"/>
        </a:solidFill>
        <a:latin typeface="+mn-lt"/>
        <a:ea typeface="+mn-ea"/>
        <a:cs typeface="+mn-cs"/>
      </a:defRPr>
    </a:lvl7pPr>
    <a:lvl8pPr marL="3199175" algn="l" defTabSz="457025" rtl="0" eaLnBrk="1" latinLnBrk="0" hangingPunct="1">
      <a:defRPr sz="1200" kern="1200">
        <a:solidFill>
          <a:schemeClr val="tx1"/>
        </a:solidFill>
        <a:latin typeface="+mn-lt"/>
        <a:ea typeface="+mn-ea"/>
        <a:cs typeface="+mn-cs"/>
      </a:defRPr>
    </a:lvl8pPr>
    <a:lvl9pPr marL="3656199" algn="l" defTabSz="45702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Times New Roman" charset="0"/>
              </a:rPr>
              <a:t>ACS provides the basic services needed for object oriented distributed computing using different programming languages. Among these are:</a:t>
            </a:r>
          </a:p>
          <a:p>
            <a:pPr lvl="1"/>
            <a:r>
              <a:rPr lang="en-US" dirty="0" smtClean="0">
                <a:latin typeface="Times New Roman" charset="0"/>
              </a:rPr>
              <a:t>Transparent remote object invocation</a:t>
            </a:r>
          </a:p>
          <a:p>
            <a:pPr lvl="1"/>
            <a:r>
              <a:rPr lang="en-US" dirty="0" smtClean="0">
                <a:latin typeface="Times New Roman" charset="0"/>
              </a:rPr>
              <a:t>Object deployment and location based on a container/component model</a:t>
            </a:r>
          </a:p>
          <a:p>
            <a:pPr lvl="1"/>
            <a:r>
              <a:rPr lang="en-US" dirty="0" smtClean="0">
                <a:latin typeface="Times New Roman" charset="0"/>
              </a:rPr>
              <a:t>Distributed error and alarm handling</a:t>
            </a:r>
          </a:p>
          <a:p>
            <a:pPr lvl="1"/>
            <a:r>
              <a:rPr lang="en-US" dirty="0" smtClean="0">
                <a:latin typeface="Times New Roman" charset="0"/>
              </a:rPr>
              <a:t>Distributed logging</a:t>
            </a:r>
          </a:p>
          <a:p>
            <a:pPr lvl="1"/>
            <a:r>
              <a:rPr lang="en-US" dirty="0" smtClean="0">
                <a:latin typeface="Times New Roman" charset="0"/>
              </a:rPr>
              <a:t>Distributed events</a:t>
            </a:r>
          </a:p>
          <a:p>
            <a:r>
              <a:rPr lang="en-US" dirty="0" smtClean="0">
                <a:latin typeface="Times New Roman" charset="0"/>
              </a:rPr>
              <a:t>The ACS framework is based on CORBA and built on top of free CORBA implementations. </a:t>
            </a:r>
          </a:p>
          <a:p>
            <a:r>
              <a:rPr lang="en-US" dirty="0" smtClean="0">
                <a:latin typeface="Times New Roman" charset="0"/>
              </a:rPr>
              <a:t>Free software is extensively used wherever possible, to avoid </a:t>
            </a:r>
            <a:r>
              <a:rPr lang="ja-JP" altLang="en-US" dirty="0" smtClean="0">
                <a:latin typeface="Times New Roman" charset="0"/>
              </a:rPr>
              <a:t>“</a:t>
            </a:r>
            <a:r>
              <a:rPr lang="en-US" altLang="ja-JP" dirty="0" smtClean="0">
                <a:latin typeface="Times New Roman" charset="0"/>
              </a:rPr>
              <a:t>re-inventing the wheel</a:t>
            </a:r>
            <a:r>
              <a:rPr lang="ja-JP" altLang="en-US" dirty="0" smtClean="0">
                <a:latin typeface="Times New Roman" charset="0"/>
              </a:rPr>
              <a:t>”</a:t>
            </a:r>
            <a:r>
              <a:rPr lang="en-US" altLang="ja-JP" dirty="0" smtClean="0">
                <a:latin typeface="Times New Roman" charset="0"/>
              </a:rPr>
              <a:t>.</a:t>
            </a:r>
          </a:p>
          <a:p>
            <a:r>
              <a:rPr lang="en-US" dirty="0" smtClean="0">
                <a:latin typeface="Times New Roman" charset="0"/>
              </a:rPr>
              <a:t>ACS itself is publicly available under the Lesser GNU Public License (LGPL) license 8</a:t>
            </a:r>
          </a:p>
          <a:p>
            <a:r>
              <a:rPr lang="en-US" dirty="0" smtClean="0">
                <a:latin typeface="Times New Roman" charset="0"/>
              </a:rPr>
              <a:t>ACS</a:t>
            </a:r>
            <a:r>
              <a:rPr lang="ja-JP" altLang="en-US" dirty="0" smtClean="0">
                <a:latin typeface="Times New Roman" charset="0"/>
              </a:rPr>
              <a:t>’</a:t>
            </a:r>
            <a:r>
              <a:rPr lang="en-US" altLang="ja-JP" dirty="0" smtClean="0">
                <a:latin typeface="Times New Roman" charset="0"/>
              </a:rPr>
              <a:t>s primary platform is Red-Hat Enterprise Linux, but it works and is used also on other Linux variants.</a:t>
            </a:r>
          </a:p>
          <a:p>
            <a:r>
              <a:rPr lang="en-US" dirty="0" smtClean="0">
                <a:latin typeface="Times New Roman" charset="0"/>
              </a:rPr>
              <a:t>Real time development is supported on Real Time Linux (for ALMA) and </a:t>
            </a:r>
            <a:r>
              <a:rPr lang="en-US" dirty="0" err="1" smtClean="0">
                <a:latin typeface="Times New Roman" charset="0"/>
              </a:rPr>
              <a:t>VxWorks</a:t>
            </a:r>
            <a:r>
              <a:rPr lang="en-US" dirty="0" smtClean="0">
                <a:latin typeface="Times New Roman" charset="0"/>
              </a:rPr>
              <a:t> (for other projects).</a:t>
            </a:r>
          </a:p>
          <a:p>
            <a:r>
              <a:rPr lang="en-US" dirty="0" smtClean="0">
                <a:latin typeface="Times New Roman" charset="0"/>
              </a:rPr>
              <a:t>Development is supported in C++, Java and Python. Any other language with a CORBA mapping can be used, if needed. Coherent support of multiple programming languages is one of the key motivations for the implementation of ACS.</a:t>
            </a:r>
          </a:p>
        </p:txBody>
      </p:sp>
      <p:sp>
        <p:nvSpPr>
          <p:cNvPr id="4" name="Slide Number Placeholder 3"/>
          <p:cNvSpPr>
            <a:spLocks noGrp="1"/>
          </p:cNvSpPr>
          <p:nvPr>
            <p:ph type="sldNum" sz="quarter" idx="10"/>
          </p:nvPr>
        </p:nvSpPr>
        <p:spPr/>
        <p:txBody>
          <a:bodyPr/>
          <a:lstStyle/>
          <a:p>
            <a:fld id="{9B13F5B4-1C17-7F49-A8AD-541F23999276}" type="slidenum">
              <a:rPr lang="en-US" smtClean="0"/>
              <a:t>2</a:t>
            </a:fld>
            <a:endParaRPr lang="en-US"/>
          </a:p>
        </p:txBody>
      </p:sp>
    </p:spTree>
    <p:extLst>
      <p:ext uri="{BB962C8B-B14F-4D97-AF65-F5344CB8AC3E}">
        <p14:creationId xmlns:p14="http://schemas.microsoft.com/office/powerpoint/2010/main" val="2581989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dirty="0" smtClean="0">
                <a:latin typeface="Times New Roman" charset="0"/>
              </a:rPr>
              <a:t>A modern Observatory (or any other experimental facility) has a complex integrated and distributed architecture.</a:t>
            </a:r>
          </a:p>
          <a:p>
            <a:r>
              <a:rPr lang="en-US" sz="1200" dirty="0" smtClean="0">
                <a:latin typeface="Times New Roman" charset="0"/>
              </a:rPr>
              <a:t>In the past, the Astronomer (the main stakeholder for our systems) was traveling to the Observatory, making his observations, storing data on tape and going back home to reduce it.</a:t>
            </a:r>
          </a:p>
          <a:p>
            <a:r>
              <a:rPr lang="en-US" sz="1200" dirty="0" smtClean="0">
                <a:latin typeface="Times New Roman" charset="0"/>
              </a:rPr>
              <a:t>The telescope and, eventually, the instruments had a control system virtually independent from everything else.</a:t>
            </a:r>
          </a:p>
          <a:p>
            <a:r>
              <a:rPr lang="en-US" sz="1200" dirty="0" smtClean="0">
                <a:latin typeface="Times New Roman" charset="0"/>
              </a:rPr>
              <a:t>Data reduction was done offline after the observation and there was no direct feedback from the observation data to the control system. An experienced observer was just driving the telescope based on his own feelings.</a:t>
            </a:r>
          </a:p>
          <a:p>
            <a:r>
              <a:rPr lang="en-US" sz="1200" dirty="0" smtClean="0">
                <a:latin typeface="Times New Roman" charset="0"/>
              </a:rPr>
              <a:t>There was no observation data archive, no quality of service measures and constraints, no facility engineering in the terms we think of now.</a:t>
            </a:r>
          </a:p>
          <a:p>
            <a:endParaRPr lang="en-US" sz="1200" dirty="0" smtClean="0">
              <a:latin typeface="Times New Roman" charset="0"/>
            </a:endParaRPr>
          </a:p>
          <a:p>
            <a:r>
              <a:rPr lang="en-US" sz="1200" dirty="0" smtClean="0">
                <a:latin typeface="Times New Roman" charset="0"/>
              </a:rPr>
              <a:t>This has dramatically changed in the past 20 years, with the big observatories like VLT, Keck, Gemini, Hubble and so on.</a:t>
            </a:r>
          </a:p>
          <a:p>
            <a:r>
              <a:rPr lang="en-US" sz="1200" dirty="0" smtClean="0">
                <a:latin typeface="Times New Roman" charset="0"/>
              </a:rPr>
              <a:t>Since the major observatories are now providing integrated facilities, astronomers expect the same also from smaller ones and the amount of integration required for the new projects like ALMA and the giant optical telescopes like E-ELT, TMT or GMT will be even more. The Virtual Observatory is also contributing to this need for integration and quality control adding the intra-observatory dimension to the problem.</a:t>
            </a:r>
          </a:p>
          <a:p>
            <a:r>
              <a:rPr lang="en-US" sz="1200" dirty="0" smtClean="0">
                <a:latin typeface="Times New Roman" charset="0"/>
              </a:rPr>
              <a:t>Now all the systems in an Observatory are fully integrated.</a:t>
            </a:r>
          </a:p>
          <a:p>
            <a:r>
              <a:rPr lang="en-US" sz="1200" dirty="0" smtClean="0">
                <a:latin typeface="Times New Roman" charset="0"/>
              </a:rPr>
              <a:t>Observation data, weather and telemetry are directly fed back in the control system to obtain optimized performance.</a:t>
            </a:r>
          </a:p>
          <a:p>
            <a:r>
              <a:rPr lang="en-US" sz="1200" dirty="0" smtClean="0">
                <a:latin typeface="Times New Roman" charset="0"/>
              </a:rPr>
              <a:t>The astronomer is in many cases not even any more going to the observatory, but monitors the observation from his own institute and can ideally interact with the system remotely when the observation is taking place.</a:t>
            </a:r>
          </a:p>
          <a:p>
            <a:r>
              <a:rPr lang="en-US" sz="1200" dirty="0" smtClean="0">
                <a:latin typeface="Times New Roman" charset="0"/>
              </a:rPr>
              <a:t>The astronomer expects to interact with the system using </a:t>
            </a:r>
            <a:r>
              <a:rPr lang="ja-JP" altLang="en-US" sz="1200" dirty="0" smtClean="0">
                <a:latin typeface="Times New Roman" charset="0"/>
              </a:rPr>
              <a:t>“</a:t>
            </a:r>
            <a:r>
              <a:rPr lang="en-US" altLang="ja-JP" sz="1200" dirty="0" smtClean="0">
                <a:latin typeface="Times New Roman" charset="0"/>
              </a:rPr>
              <a:t>standard</a:t>
            </a:r>
            <a:r>
              <a:rPr lang="ja-JP" altLang="en-US" sz="1200" dirty="0" smtClean="0">
                <a:latin typeface="Times New Roman" charset="0"/>
              </a:rPr>
              <a:t>”</a:t>
            </a:r>
            <a:r>
              <a:rPr lang="en-US" altLang="ja-JP" sz="1200" dirty="0" smtClean="0">
                <a:latin typeface="Times New Roman" charset="0"/>
              </a:rPr>
              <a:t> Web technology.</a:t>
            </a:r>
          </a:p>
          <a:p>
            <a:r>
              <a:rPr lang="en-US" sz="1200" dirty="0" smtClean="0">
                <a:latin typeface="Times New Roman" charset="0"/>
              </a:rPr>
              <a:t>Data is archived to be usable by Virtual Observatories and therefore has to contain calibration and quality information.</a:t>
            </a:r>
          </a:p>
          <a:p>
            <a:r>
              <a:rPr lang="en-US" sz="1200" dirty="0" smtClean="0">
                <a:latin typeface="Times New Roman" charset="0"/>
              </a:rPr>
              <a:t>Engineers and people responsible for the administration and maintenance of the observatory are another important stakeholder. More and more performance is measured and telemetry information is analyzed daily to perform preventive maintenance and optimize the system or to measure performance trends over long time periods.</a:t>
            </a:r>
          </a:p>
          <a:p>
            <a:endParaRPr lang="en-US" sz="1200" dirty="0" smtClean="0">
              <a:latin typeface="Times New Roman" charset="0"/>
            </a:endParaRPr>
          </a:p>
          <a:p>
            <a:r>
              <a:rPr lang="en-US" sz="1200" dirty="0" smtClean="0">
                <a:latin typeface="Times New Roman" charset="0"/>
              </a:rPr>
              <a:t>The new systems being designed now (like the ELTs) will need to coordinate the real time operation of devices distributed over large distances (hundreds of meters or even more). This is raising distributed control challenges to the next level.</a:t>
            </a:r>
          </a:p>
          <a:p>
            <a:endParaRPr lang="en-US" sz="1200" dirty="0" smtClean="0">
              <a:latin typeface="Times New Roman" charset="0"/>
            </a:endParaRPr>
          </a:p>
          <a:p>
            <a:r>
              <a:rPr lang="en-US" sz="1200" dirty="0" smtClean="0">
                <a:latin typeface="Times New Roman" charset="0"/>
              </a:rPr>
              <a:t>Big projects are driving this evolution, but also small projects have to follow up in this direction to match the expectations of the observers. For them, the reduced budget makes it unaffordable to develop in-house integrated solutions. Many small projects are therefore interested in adopting solutions developed by other, bigger, ones.</a:t>
            </a:r>
          </a:p>
        </p:txBody>
      </p:sp>
      <p:sp>
        <p:nvSpPr>
          <p:cNvPr id="4" name="Slide Number Placeholder 3"/>
          <p:cNvSpPr>
            <a:spLocks noGrp="1"/>
          </p:cNvSpPr>
          <p:nvPr>
            <p:ph type="sldNum" sz="quarter" idx="10"/>
          </p:nvPr>
        </p:nvSpPr>
        <p:spPr/>
        <p:txBody>
          <a:bodyPr/>
          <a:lstStyle/>
          <a:p>
            <a:fld id="{9B13F5B4-1C17-7F49-A8AD-541F23999276}" type="slidenum">
              <a:rPr lang="en-US" smtClean="0"/>
              <a:t>4</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ADF8A1E3-2421-0040-8F3A-F04891C8C75B}" type="slidenum">
              <a:rPr lang="en-US" altLang="ja-JP" sz="1200"/>
              <a:pPr/>
              <a:t>9</a:t>
            </a:fld>
            <a:endParaRPr lang="en-US" altLang="ja-JP" sz="1200"/>
          </a:p>
        </p:txBody>
      </p:sp>
      <p:sp>
        <p:nvSpPr>
          <p:cNvPr id="43010" name="Rectangle 2"/>
          <p:cNvSpPr>
            <a:spLocks noGrp="1" noRot="1" noChangeAspect="1" noChangeArrowheads="1" noTextEdit="1"/>
          </p:cNvSpPr>
          <p:nvPr>
            <p:ph type="sldImg"/>
          </p:nvPr>
        </p:nvSpPr>
        <p:spPr>
          <a:ln/>
        </p:spPr>
      </p:sp>
      <p:sp>
        <p:nvSpPr>
          <p:cNvPr id="430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s-CL" dirty="0">
              <a:ea typeface="ＭＳ Ｐゴシック" charset="0"/>
              <a:cs typeface="ＭＳ Ｐゴシック"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latin typeface="Times New Roman" charset="0"/>
              </a:rPr>
              <a:t>Let</a:t>
            </a:r>
            <a:r>
              <a:rPr lang="ja-JP" altLang="en-US" dirty="0" smtClean="0">
                <a:latin typeface="Times New Roman" charset="0"/>
              </a:rPr>
              <a:t>’</a:t>
            </a:r>
            <a:r>
              <a:rPr lang="en-US" altLang="ja-JP" dirty="0" smtClean="0">
                <a:latin typeface="Times New Roman" charset="0"/>
              </a:rPr>
              <a:t>s take as an example a schematic architecture of the ALMA software (</a:t>
            </a:r>
            <a:r>
              <a:rPr lang="en-US" altLang="ja-JP" dirty="0" err="1" smtClean="0">
                <a:latin typeface="Times New Roman" charset="0"/>
              </a:rPr>
              <a:t>A.Farris</a:t>
            </a:r>
            <a:r>
              <a:rPr lang="en-US" altLang="ja-JP" dirty="0" smtClean="0">
                <a:latin typeface="Times New Roman" charset="0"/>
              </a:rPr>
              <a:t>, </a:t>
            </a:r>
            <a:r>
              <a:rPr lang="en-US" altLang="ja-JP" dirty="0" err="1" smtClean="0">
                <a:latin typeface="Times New Roman" charset="0"/>
              </a:rPr>
              <a:t>J.Schwarz</a:t>
            </a:r>
            <a:r>
              <a:rPr lang="en-US" altLang="ja-JP" dirty="0" smtClean="0">
                <a:latin typeface="Times New Roman" charset="0"/>
              </a:rPr>
              <a:t> ALMA HLA team).</a:t>
            </a:r>
          </a:p>
          <a:p>
            <a:endParaRPr lang="en-US" dirty="0" smtClean="0">
              <a:latin typeface="Times New Roman" charset="0"/>
            </a:endParaRPr>
          </a:p>
          <a:p>
            <a:r>
              <a:rPr lang="en-US" dirty="0" smtClean="0">
                <a:latin typeface="Times New Roman" charset="0"/>
              </a:rPr>
              <a:t>This diagram shows the main subsystems in which the software has been divided and the main relationships among then in the form of a collaboration diagram describing the typical lifecycle of a project, starting with proposal submission and ending with a researcher looking for the data in the archive after the observation has been performed.</a:t>
            </a:r>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11</a:t>
            </a:fld>
            <a:endParaRPr lang="en-US"/>
          </a:p>
        </p:txBody>
      </p:sp>
    </p:spTree>
    <p:extLst>
      <p:ext uri="{BB962C8B-B14F-4D97-AF65-F5344CB8AC3E}">
        <p14:creationId xmlns:p14="http://schemas.microsoft.com/office/powerpoint/2010/main" val="3699593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
          </a:p>
        </p:txBody>
      </p:sp>
      <p:sp>
        <p:nvSpPr>
          <p:cNvPr id="3" name="Marcador de contenido 2"/>
          <p:cNvSpPr>
            <a:spLocks noGrp="1"/>
          </p:cNvSpPr>
          <p:nvPr>
            <p:ph idx="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fecha 3"/>
          <p:cNvSpPr>
            <a:spLocks noGrp="1"/>
          </p:cNvSpPr>
          <p:nvPr>
            <p:ph type="dt" sz="half" idx="10"/>
          </p:nvPr>
        </p:nvSpPr>
        <p:spPr/>
        <p:txBody>
          <a:bodyPr/>
          <a:lstStyle/>
          <a:p>
            <a:fld id="{AEBDF644-DD30-B24E-B5CB-7DEE8EF945A7}" type="datetimeFigureOut">
              <a:rPr lang="es-ES" smtClean="0"/>
              <a:t>8/17/15</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16539226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1422400" y="8672513"/>
            <a:ext cx="15303500" cy="2681287"/>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p:nvPr>
        </p:nvSpPr>
        <p:spPr>
          <a:xfrm>
            <a:off x="1422400" y="5721350"/>
            <a:ext cx="15303500" cy="2951163"/>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Haga clic para modificar el estilo de texto del patrón</a:t>
            </a:r>
          </a:p>
        </p:txBody>
      </p:sp>
      <p:sp>
        <p:nvSpPr>
          <p:cNvPr id="4" name="Marcador de fecha 3"/>
          <p:cNvSpPr>
            <a:spLocks noGrp="1"/>
          </p:cNvSpPr>
          <p:nvPr>
            <p:ph type="dt" sz="half" idx="10"/>
          </p:nvPr>
        </p:nvSpPr>
        <p:spPr/>
        <p:txBody>
          <a:bodyPr/>
          <a:lstStyle/>
          <a:p>
            <a:fld id="{AEBDF644-DD30-B24E-B5CB-7DEE8EF945A7}" type="datetimeFigureOut">
              <a:rPr lang="es-ES" smtClean="0"/>
              <a:t>8/17/15</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34848021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
          </a:p>
        </p:txBody>
      </p:sp>
      <p:sp>
        <p:nvSpPr>
          <p:cNvPr id="3" name="Marcador de contenido 2"/>
          <p:cNvSpPr>
            <a:spLocks noGrp="1"/>
          </p:cNvSpPr>
          <p:nvPr>
            <p:ph sz="half" idx="1"/>
          </p:nvPr>
        </p:nvSpPr>
        <p:spPr>
          <a:xfrm>
            <a:off x="900113" y="3149600"/>
            <a:ext cx="8024812" cy="89074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p:nvPr>
        </p:nvSpPr>
        <p:spPr>
          <a:xfrm>
            <a:off x="9077325" y="3149600"/>
            <a:ext cx="8026400" cy="89074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fecha 4"/>
          <p:cNvSpPr>
            <a:spLocks noGrp="1"/>
          </p:cNvSpPr>
          <p:nvPr>
            <p:ph type="dt" sz="half" idx="10"/>
          </p:nvPr>
        </p:nvSpPr>
        <p:spPr/>
        <p:txBody>
          <a:bodyPr/>
          <a:lstStyle/>
          <a:p>
            <a:fld id="{AEBDF644-DD30-B24E-B5CB-7DEE8EF945A7}" type="datetimeFigureOut">
              <a:rPr lang="es-ES" smtClean="0"/>
              <a:t>8/17/15</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9019550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es-ES_tradnl" smtClean="0"/>
              <a:t>Clic para editar título</a:t>
            </a:r>
            <a:endParaRPr lang="es-ES"/>
          </a:p>
        </p:txBody>
      </p:sp>
      <p:sp>
        <p:nvSpPr>
          <p:cNvPr id="3" name="Marcador de texto 2"/>
          <p:cNvSpPr>
            <a:spLocks noGrp="1"/>
          </p:cNvSpPr>
          <p:nvPr>
            <p:ph type="body" idx="1"/>
          </p:nvPr>
        </p:nvSpPr>
        <p:spPr>
          <a:xfrm>
            <a:off x="900113" y="3021013"/>
            <a:ext cx="7954962" cy="12588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p:nvPr>
        </p:nvSpPr>
        <p:spPr>
          <a:xfrm>
            <a:off x="900113" y="4279900"/>
            <a:ext cx="7954962" cy="77771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p:nvPr>
        </p:nvSpPr>
        <p:spPr>
          <a:xfrm>
            <a:off x="9145588" y="3021013"/>
            <a:ext cx="7958137" cy="12588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p:nvPr>
        </p:nvSpPr>
        <p:spPr>
          <a:xfrm>
            <a:off x="9145588" y="4279900"/>
            <a:ext cx="7958137" cy="77771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fecha 6"/>
          <p:cNvSpPr>
            <a:spLocks noGrp="1"/>
          </p:cNvSpPr>
          <p:nvPr>
            <p:ph type="dt" sz="half" idx="10"/>
          </p:nvPr>
        </p:nvSpPr>
        <p:spPr/>
        <p:txBody>
          <a:bodyPr/>
          <a:lstStyle/>
          <a:p>
            <a:fld id="{AEBDF644-DD30-B24E-B5CB-7DEE8EF945A7}" type="datetimeFigureOut">
              <a:rPr lang="es-ES" smtClean="0"/>
              <a:t>8/17/15</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35258609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
          </a:p>
        </p:txBody>
      </p:sp>
      <p:sp>
        <p:nvSpPr>
          <p:cNvPr id="3" name="Marcador de fecha 2"/>
          <p:cNvSpPr>
            <a:spLocks noGrp="1"/>
          </p:cNvSpPr>
          <p:nvPr>
            <p:ph type="dt" sz="half" idx="10"/>
          </p:nvPr>
        </p:nvSpPr>
        <p:spPr/>
        <p:txBody>
          <a:bodyPr/>
          <a:lstStyle/>
          <a:p>
            <a:fld id="{AEBDF644-DD30-B24E-B5CB-7DEE8EF945A7}" type="datetimeFigureOut">
              <a:rPr lang="es-ES" smtClean="0"/>
              <a:t>8/17/15</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2276279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AEBDF644-DD30-B24E-B5CB-7DEE8EF945A7}" type="datetimeFigureOut">
              <a:rPr lang="es-ES" smtClean="0"/>
              <a:t>8/17/15</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24112043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900113" y="538163"/>
            <a:ext cx="5922962" cy="2286000"/>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p:nvPr>
        </p:nvSpPr>
        <p:spPr>
          <a:xfrm>
            <a:off x="7038975" y="538163"/>
            <a:ext cx="10064750" cy="115189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p:nvPr>
        </p:nvSpPr>
        <p:spPr>
          <a:xfrm>
            <a:off x="900113" y="2824163"/>
            <a:ext cx="5922962" cy="9232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fecha 4"/>
          <p:cNvSpPr>
            <a:spLocks noGrp="1"/>
          </p:cNvSpPr>
          <p:nvPr>
            <p:ph type="dt" sz="half" idx="10"/>
          </p:nvPr>
        </p:nvSpPr>
        <p:spPr/>
        <p:txBody>
          <a:bodyPr/>
          <a:lstStyle/>
          <a:p>
            <a:fld id="{AEBDF644-DD30-B24E-B5CB-7DEE8EF945A7}" type="datetimeFigureOut">
              <a:rPr lang="es-ES" smtClean="0"/>
              <a:t>8/17/15</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17121941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3529013" y="9447213"/>
            <a:ext cx="10802937" cy="1116012"/>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3529013" y="1206500"/>
            <a:ext cx="10802937" cy="80978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3529013" y="10563225"/>
            <a:ext cx="10802937" cy="15843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fecha 4"/>
          <p:cNvSpPr>
            <a:spLocks noGrp="1"/>
          </p:cNvSpPr>
          <p:nvPr>
            <p:ph type="dt" sz="half" idx="10"/>
          </p:nvPr>
        </p:nvSpPr>
        <p:spPr/>
        <p:txBody>
          <a:bodyPr/>
          <a:lstStyle/>
          <a:p>
            <a:fld id="{AEBDF644-DD30-B24E-B5CB-7DEE8EF945A7}" type="datetimeFigureOut">
              <a:rPr lang="es-ES" smtClean="0"/>
              <a:t>8/17/15</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28644574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
          </a:p>
        </p:txBody>
      </p:sp>
      <p:sp>
        <p:nvSpPr>
          <p:cNvPr id="3" name="Marcador de texto vertical 2"/>
          <p:cNvSpPr>
            <a:spLocks noGrp="1"/>
          </p:cNvSpPr>
          <p:nvPr>
            <p:ph type="body" orient="vert" idx="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fecha 3"/>
          <p:cNvSpPr>
            <a:spLocks noGrp="1"/>
          </p:cNvSpPr>
          <p:nvPr>
            <p:ph type="dt" sz="half" idx="10"/>
          </p:nvPr>
        </p:nvSpPr>
        <p:spPr/>
        <p:txBody>
          <a:bodyPr/>
          <a:lstStyle/>
          <a:p>
            <a:fld id="{AEBDF644-DD30-B24E-B5CB-7DEE8EF945A7}" type="datetimeFigureOut">
              <a:rPr lang="es-ES" smtClean="0"/>
              <a:t>8/17/15</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23044622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3054013" y="539750"/>
            <a:ext cx="4049712" cy="11517313"/>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p:nvPr>
        </p:nvSpPr>
        <p:spPr>
          <a:xfrm>
            <a:off x="900113" y="539750"/>
            <a:ext cx="12001500" cy="11517313"/>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fecha 3"/>
          <p:cNvSpPr>
            <a:spLocks noGrp="1"/>
          </p:cNvSpPr>
          <p:nvPr>
            <p:ph type="dt" sz="half" idx="10"/>
          </p:nvPr>
        </p:nvSpPr>
        <p:spPr/>
        <p:txBody>
          <a:bodyPr/>
          <a:lstStyle/>
          <a:p>
            <a:fld id="{AEBDF644-DD30-B24E-B5CB-7DEE8EF945A7}" type="datetimeFigureOut">
              <a:rPr lang="es-ES" smtClean="0"/>
              <a:t>8/17/15</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3427006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1">
                <a:solidFill>
                  <a:srgbClr val="FFC538"/>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a:xfrm>
            <a:off x="900192" y="540503"/>
            <a:ext cx="16203454" cy="2249488"/>
          </a:xfrm>
          <a:prstGeom prst="rect">
            <a:avLst/>
          </a:prstGeom>
        </p:spPr>
        <p:txBody>
          <a:bodyPr lIns="180000" tIns="90000" rIns="180000" bIns="90000"/>
          <a:lstStyle/>
          <a:p>
            <a:r>
              <a:rPr lang="es-ES" smtClean="0"/>
              <a:t>Haga clic para modificar el estilo de título del patrón</a:t>
            </a:r>
            <a:endParaRPr lang="es-CL"/>
          </a:p>
        </p:txBody>
      </p:sp>
      <p:sp>
        <p:nvSpPr>
          <p:cNvPr id="3" name="2 Marcador de contenido"/>
          <p:cNvSpPr>
            <a:spLocks noGrp="1"/>
          </p:cNvSpPr>
          <p:nvPr>
            <p:ph idx="1"/>
          </p:nvPr>
        </p:nvSpPr>
        <p:spPr>
          <a:xfrm>
            <a:off x="900192" y="3149283"/>
            <a:ext cx="16203454" cy="8907347"/>
          </a:xfrm>
          <a:prstGeom prst="rect">
            <a:avLst/>
          </a:prstGeom>
        </p:spPr>
        <p:txBody>
          <a:bodyPr lIns="180000" tIns="90000" rIns="180000" bIns="9000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CL"/>
          </a:p>
        </p:txBody>
      </p:sp>
      <p:sp>
        <p:nvSpPr>
          <p:cNvPr id="5" name="4 Marcador de pie de página"/>
          <p:cNvSpPr>
            <a:spLocks noGrp="1"/>
          </p:cNvSpPr>
          <p:nvPr>
            <p:ph type="ftr" sz="quarter" idx="11"/>
          </p:nvPr>
        </p:nvSpPr>
        <p:spPr>
          <a:xfrm>
            <a:off x="6151312" y="12509651"/>
            <a:ext cx="5701215" cy="718586"/>
          </a:xfrm>
          <a:prstGeom prst="rect">
            <a:avLst/>
          </a:prstGeom>
        </p:spPr>
        <p:txBody>
          <a:bodyPr lIns="180000" tIns="90000" rIns="180000" bIns="90000"/>
          <a:lstStyle/>
          <a:p>
            <a:r>
              <a:rPr lang="en-US" dirty="0" smtClean="0"/>
              <a:t>Jorge Ibsen</a:t>
            </a:r>
            <a:endParaRPr lang="en-US" dirty="0"/>
          </a:p>
        </p:txBody>
      </p:sp>
      <p:sp>
        <p:nvSpPr>
          <p:cNvPr id="6" name="5 Marcador de número de diapositiva"/>
          <p:cNvSpPr>
            <a:spLocks noGrp="1"/>
          </p:cNvSpPr>
          <p:nvPr>
            <p:ph type="sldNum" sz="quarter" idx="12"/>
          </p:nvPr>
        </p:nvSpPr>
        <p:spPr>
          <a:xfrm>
            <a:off x="12902750" y="12509651"/>
            <a:ext cx="4200896" cy="718586"/>
          </a:xfrm>
          <a:prstGeom prst="rect">
            <a:avLst/>
          </a:prstGeom>
        </p:spPr>
        <p:txBody>
          <a:bodyPr lIns="180000" tIns="90000" rIns="180000" bIns="90000"/>
          <a:lstStyle/>
          <a:p>
            <a:fld id="{14ACDBB5-16DA-2746-99A0-A5CFA733B3EA}" type="slidenum">
              <a:rPr lang="en-US" smtClean="0"/>
              <a:t>‹#›</a:t>
            </a:fld>
            <a:endParaRPr lang="en-US" dirty="0"/>
          </a:p>
        </p:txBody>
      </p:sp>
    </p:spTree>
    <p:extLst>
      <p:ext uri="{BB962C8B-B14F-4D97-AF65-F5344CB8AC3E}">
        <p14:creationId xmlns:p14="http://schemas.microsoft.com/office/powerpoint/2010/main" val="4036444452"/>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350288" y="4192796"/>
            <a:ext cx="15303262" cy="2893091"/>
          </a:xfrm>
          <a:prstGeom prst="rect">
            <a:avLst/>
          </a:prstGeom>
        </p:spPr>
        <p:txBody>
          <a:bodyPr lIns="180000" tIns="90000" rIns="180000" bIns="90000" anchor="ctr"/>
          <a:lstStyle>
            <a:lvl1pPr algn="ctr">
              <a:defRPr/>
            </a:lvl1pPr>
          </a:lstStyle>
          <a:p>
            <a:r>
              <a:rPr lang="x-none" smtClean="0"/>
              <a:t>Click to edit Master title style</a:t>
            </a:r>
            <a:endParaRPr lang="en-US"/>
          </a:p>
        </p:txBody>
      </p:sp>
      <p:sp>
        <p:nvSpPr>
          <p:cNvPr id="4099" name="Rectangle 3"/>
          <p:cNvSpPr>
            <a:spLocks noGrp="1" noChangeArrowheads="1"/>
          </p:cNvSpPr>
          <p:nvPr>
            <p:ph type="subTitle" idx="1"/>
          </p:nvPr>
        </p:nvSpPr>
        <p:spPr>
          <a:xfrm>
            <a:off x="2700576" y="7198360"/>
            <a:ext cx="12602687" cy="3449214"/>
          </a:xfrm>
          <a:prstGeom prst="rect">
            <a:avLst/>
          </a:prstGeom>
        </p:spPr>
        <p:txBody>
          <a:bodyPr lIns="180000" tIns="90000" rIns="180000" bIns="90000"/>
          <a:lstStyle>
            <a:lvl1pPr marL="0" indent="0" algn="ctr">
              <a:defRPr sz="3500"/>
            </a:lvl1pPr>
          </a:lstStyle>
          <a:p>
            <a:r>
              <a:rPr lang="x-none" smtClean="0"/>
              <a:t>Click to edit Master subtitle style</a:t>
            </a:r>
            <a:endParaRPr lang="en-US"/>
          </a:p>
        </p:txBody>
      </p:sp>
      <p:sp>
        <p:nvSpPr>
          <p:cNvPr id="4" name="Rectangle 4"/>
          <p:cNvSpPr>
            <a:spLocks noGrp="1" noChangeArrowheads="1"/>
          </p:cNvSpPr>
          <p:nvPr>
            <p:ph type="dt" sz="half" idx="10"/>
          </p:nvPr>
        </p:nvSpPr>
        <p:spPr>
          <a:xfrm>
            <a:off x="900192" y="12290950"/>
            <a:ext cx="4200896" cy="937286"/>
          </a:xfrm>
          <a:prstGeom prst="rect">
            <a:avLst/>
          </a:prstGeom>
          <a:ln/>
        </p:spPr>
        <p:txBody>
          <a:bodyPr lIns="180000" tIns="90000" rIns="180000" bIns="90000"/>
          <a:lstStyle>
            <a:lvl1pPr>
              <a:defRPr/>
            </a:lvl1pPr>
          </a:lstStyle>
          <a:p>
            <a:pPr>
              <a:defRPr/>
            </a:pPr>
            <a:r>
              <a:rPr lang="en-US"/>
              <a:t>SPIE July 2012</a:t>
            </a:r>
          </a:p>
        </p:txBody>
      </p:sp>
    </p:spTree>
    <p:extLst>
      <p:ext uri="{BB962C8B-B14F-4D97-AF65-F5344CB8AC3E}">
        <p14:creationId xmlns:p14="http://schemas.microsoft.com/office/powerpoint/2010/main" val="1967236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350963" y="4192588"/>
            <a:ext cx="15301912" cy="2894012"/>
          </a:xfrm>
        </p:spPr>
        <p:txBody>
          <a:bodyPr/>
          <a:lstStyle/>
          <a:p>
            <a:r>
              <a:rPr lang="es-ES_tradnl" smtClean="0"/>
              <a:t>Clic para editar título</a:t>
            </a:r>
            <a:endParaRPr lang="es-ES"/>
          </a:p>
        </p:txBody>
      </p:sp>
      <p:sp>
        <p:nvSpPr>
          <p:cNvPr id="3" name="Subtítulo 2"/>
          <p:cNvSpPr>
            <a:spLocks noGrp="1"/>
          </p:cNvSpPr>
          <p:nvPr>
            <p:ph type="subTitle" idx="1"/>
          </p:nvPr>
        </p:nvSpPr>
        <p:spPr>
          <a:xfrm>
            <a:off x="2700338" y="7648575"/>
            <a:ext cx="12603162" cy="3449638"/>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Haga clic para modificar el estilo de subtítulo del patrón</a:t>
            </a:r>
            <a:endParaRPr lang="es-ES"/>
          </a:p>
        </p:txBody>
      </p:sp>
      <p:sp>
        <p:nvSpPr>
          <p:cNvPr id="4" name="Marcador de fecha 3"/>
          <p:cNvSpPr>
            <a:spLocks noGrp="1"/>
          </p:cNvSpPr>
          <p:nvPr>
            <p:ph type="dt" sz="half" idx="10"/>
          </p:nvPr>
        </p:nvSpPr>
        <p:spPr/>
        <p:txBody>
          <a:bodyPr/>
          <a:lstStyle/>
          <a:p>
            <a:fld id="{AEBDF644-DD30-B24E-B5CB-7DEE8EF945A7}" type="datetimeFigureOut">
              <a:rPr lang="es-ES" smtClean="0"/>
              <a:t>8/17/15</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E5F91965-529D-5942-B173-E6B18CABC247}" type="slidenum">
              <a:rPr lang="es-ES" smtClean="0"/>
              <a:t>‹#›</a:t>
            </a:fld>
            <a:endParaRPr lang="es-ES"/>
          </a:p>
        </p:txBody>
      </p:sp>
    </p:spTree>
    <p:extLst>
      <p:ext uri="{BB962C8B-B14F-4D97-AF65-F5344CB8AC3E}">
        <p14:creationId xmlns:p14="http://schemas.microsoft.com/office/powerpoint/2010/main" val="17468099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0"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9.xml"/><Relationship Id="rId12" Type="http://schemas.openxmlformats.org/officeDocument/2006/relationships/theme" Target="../theme/theme2.xml"/><Relationship Id="rId13"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slideLayout" Target="../slideLayouts/slideLayout10.xml"/><Relationship Id="rId3" Type="http://schemas.openxmlformats.org/officeDocument/2006/relationships/slideLayout" Target="../slideLayouts/slideLayout11.xml"/><Relationship Id="rId4" Type="http://schemas.openxmlformats.org/officeDocument/2006/relationships/slideLayout" Target="../slideLayouts/slideLayout12.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 Id="rId9" Type="http://schemas.openxmlformats.org/officeDocument/2006/relationships/slideLayout" Target="../slideLayouts/slideLayout17.xml"/><Relationship Id="rId10"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4" r:id="rId1"/>
    <p:sldLayoutId id="2147483651" r:id="rId2"/>
    <p:sldLayoutId id="2147483652" r:id="rId3"/>
    <p:sldLayoutId id="2147483653" r:id="rId4"/>
    <p:sldLayoutId id="2147483656" r:id="rId5"/>
    <p:sldLayoutId id="2147483649" r:id="rId6"/>
    <p:sldLayoutId id="2147483669" r:id="rId7"/>
    <p:sldLayoutId id="2147483672" r:id="rId8"/>
  </p:sldLayoutIdLst>
  <p:txStyles>
    <p:titleStyle>
      <a:lvl1pPr algn="ctr" defTabSz="2014870" rtl="0" eaLnBrk="1" latinLnBrk="0" hangingPunct="1">
        <a:spcBef>
          <a:spcPct val="0"/>
        </a:spcBef>
        <a:buNone/>
        <a:defRPr sz="9800" kern="1200">
          <a:solidFill>
            <a:schemeClr val="tx1"/>
          </a:solidFill>
          <a:latin typeface="+mj-lt"/>
          <a:ea typeface="+mj-ea"/>
          <a:cs typeface="+mj-cs"/>
        </a:defRPr>
      </a:lvl1pPr>
    </p:titleStyle>
    <p:bodyStyle>
      <a:lvl1pPr marL="755573" indent="-755573" algn="l" defTabSz="2014870" rtl="0" eaLnBrk="1" latinLnBrk="0" hangingPunct="1">
        <a:spcBef>
          <a:spcPct val="20000"/>
        </a:spcBef>
        <a:buFont typeface="Arial" pitchFamily="34" charset="0"/>
        <a:buChar char="•"/>
        <a:defRPr sz="7100" kern="1200">
          <a:solidFill>
            <a:schemeClr val="tx1"/>
          </a:solidFill>
          <a:latin typeface="+mn-lt"/>
          <a:ea typeface="+mn-ea"/>
          <a:cs typeface="+mn-cs"/>
        </a:defRPr>
      </a:lvl1pPr>
      <a:lvl2pPr marL="1637077" indent="-629644" algn="l" defTabSz="2014870" rtl="0" eaLnBrk="1" latinLnBrk="0" hangingPunct="1">
        <a:spcBef>
          <a:spcPct val="20000"/>
        </a:spcBef>
        <a:buFont typeface="Arial" pitchFamily="34" charset="0"/>
        <a:buChar char="–"/>
        <a:defRPr sz="6100" kern="1200">
          <a:solidFill>
            <a:schemeClr val="tx1"/>
          </a:solidFill>
          <a:latin typeface="+mn-lt"/>
          <a:ea typeface="+mn-ea"/>
          <a:cs typeface="+mn-cs"/>
        </a:defRPr>
      </a:lvl2pPr>
      <a:lvl3pPr marL="2518584" indent="-503717" algn="l" defTabSz="2014870" rtl="0" eaLnBrk="1" latinLnBrk="0" hangingPunct="1">
        <a:spcBef>
          <a:spcPct val="20000"/>
        </a:spcBef>
        <a:buFont typeface="Arial" pitchFamily="34" charset="0"/>
        <a:buChar char="•"/>
        <a:defRPr sz="5300" kern="1200">
          <a:solidFill>
            <a:schemeClr val="tx1"/>
          </a:solidFill>
          <a:latin typeface="+mn-lt"/>
          <a:ea typeface="+mn-ea"/>
          <a:cs typeface="+mn-cs"/>
        </a:defRPr>
      </a:lvl3pPr>
      <a:lvl4pPr marL="352602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4pPr>
      <a:lvl5pPr marL="4533456"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5pPr>
      <a:lvl6pPr marL="5540890"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6pPr>
      <a:lvl7pPr marL="6548325"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7pPr>
      <a:lvl8pPr marL="7555759"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8pPr>
      <a:lvl9pPr marL="856319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9pPr>
    </p:bodyStyle>
    <p:other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900113" y="539750"/>
            <a:ext cx="16203612" cy="2249488"/>
          </a:xfrm>
          <a:prstGeom prst="rect">
            <a:avLst/>
          </a:prstGeom>
        </p:spPr>
        <p:txBody>
          <a:bodyPr vert="horz" lIns="91440" tIns="45720" rIns="91440" bIns="45720" rtlCol="0" anchor="ctr">
            <a:normAutofit/>
          </a:bodyPr>
          <a:lstStyle/>
          <a:p>
            <a:r>
              <a:rPr lang="es-ES_tradnl" smtClean="0"/>
              <a:t>Clic para editar título</a:t>
            </a:r>
            <a:endParaRPr lang="es-ES"/>
          </a:p>
        </p:txBody>
      </p:sp>
      <p:sp>
        <p:nvSpPr>
          <p:cNvPr id="3" name="Marcador de texto 2"/>
          <p:cNvSpPr>
            <a:spLocks noGrp="1"/>
          </p:cNvSpPr>
          <p:nvPr>
            <p:ph type="body" idx="1"/>
          </p:nvPr>
        </p:nvSpPr>
        <p:spPr>
          <a:xfrm>
            <a:off x="900113" y="3149600"/>
            <a:ext cx="16203612" cy="8907463"/>
          </a:xfrm>
          <a:prstGeom prst="rect">
            <a:avLst/>
          </a:prstGeom>
        </p:spPr>
        <p:txBody>
          <a:bodyPr vert="horz" lIns="91440" tIns="45720" rIns="91440" bIns="45720" rtlCol="0">
            <a:normAutofit/>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fecha 3"/>
          <p:cNvSpPr>
            <a:spLocks noGrp="1"/>
          </p:cNvSpPr>
          <p:nvPr>
            <p:ph type="dt" sz="half" idx="2"/>
          </p:nvPr>
        </p:nvSpPr>
        <p:spPr>
          <a:xfrm>
            <a:off x="900113" y="12509500"/>
            <a:ext cx="4200525" cy="719138"/>
          </a:xfrm>
          <a:prstGeom prst="rect">
            <a:avLst/>
          </a:prstGeom>
        </p:spPr>
        <p:txBody>
          <a:bodyPr vert="horz" lIns="91440" tIns="45720" rIns="91440" bIns="45720" rtlCol="0" anchor="ctr"/>
          <a:lstStyle>
            <a:lvl1pPr algn="l">
              <a:defRPr sz="1200">
                <a:solidFill>
                  <a:schemeClr val="tx1">
                    <a:tint val="75000"/>
                  </a:schemeClr>
                </a:solidFill>
              </a:defRPr>
            </a:lvl1pPr>
          </a:lstStyle>
          <a:p>
            <a:fld id="{AEBDF644-DD30-B24E-B5CB-7DEE8EF945A7}" type="datetimeFigureOut">
              <a:rPr lang="es-ES" smtClean="0"/>
              <a:t>8/17/15</a:t>
            </a:fld>
            <a:endParaRPr lang="es-ES"/>
          </a:p>
        </p:txBody>
      </p:sp>
      <p:sp>
        <p:nvSpPr>
          <p:cNvPr id="5" name="Marcador de pie de página 4"/>
          <p:cNvSpPr>
            <a:spLocks noGrp="1"/>
          </p:cNvSpPr>
          <p:nvPr>
            <p:ph type="ftr" sz="quarter" idx="3"/>
          </p:nvPr>
        </p:nvSpPr>
        <p:spPr>
          <a:xfrm>
            <a:off x="6151563" y="12509500"/>
            <a:ext cx="5700712" cy="71913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12903200" y="12509500"/>
            <a:ext cx="4200525" cy="719138"/>
          </a:xfrm>
          <a:prstGeom prst="rect">
            <a:avLst/>
          </a:prstGeom>
        </p:spPr>
        <p:txBody>
          <a:bodyPr vert="horz" lIns="91440" tIns="45720" rIns="91440" bIns="45720" rtlCol="0" anchor="ctr"/>
          <a:lstStyle>
            <a:lvl1pPr algn="r">
              <a:defRPr sz="1200">
                <a:solidFill>
                  <a:schemeClr val="tx1">
                    <a:tint val="75000"/>
                  </a:schemeClr>
                </a:solidFill>
              </a:defRPr>
            </a:lvl1pPr>
          </a:lstStyle>
          <a:p>
            <a:fld id="{E5F91965-529D-5942-B173-E6B18CABC247}" type="slidenum">
              <a:rPr lang="es-ES" smtClean="0"/>
              <a:t>‹#›</a:t>
            </a:fld>
            <a:endParaRPr lang="es-ES"/>
          </a:p>
        </p:txBody>
      </p:sp>
    </p:spTree>
    <p:extLst>
      <p:ext uri="{BB962C8B-B14F-4D97-AF65-F5344CB8AC3E}">
        <p14:creationId xmlns:p14="http://schemas.microsoft.com/office/powerpoint/2010/main" val="965708965"/>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350965" y="2716672"/>
            <a:ext cx="15301912" cy="2738661"/>
          </a:xfrm>
        </p:spPr>
        <p:txBody>
          <a:bodyPr/>
          <a:lstStyle/>
          <a:p>
            <a:r>
              <a:rPr lang="en-US" dirty="0" err="1" smtClean="0">
                <a:solidFill>
                  <a:srgbClr val="C6D9F1"/>
                </a:solidFill>
              </a:rPr>
              <a:t>Descripción</a:t>
            </a:r>
            <a:r>
              <a:rPr lang="en-US" dirty="0" smtClean="0">
                <a:solidFill>
                  <a:srgbClr val="C6D9F1"/>
                </a:solidFill>
              </a:rPr>
              <a:t> y </a:t>
            </a:r>
            <a:r>
              <a:rPr lang="en-US" dirty="0">
                <a:solidFill>
                  <a:srgbClr val="C6D9F1"/>
                </a:solidFill>
              </a:rPr>
              <a:t>A</a:t>
            </a:r>
            <a:r>
              <a:rPr lang="en-US" dirty="0" smtClean="0">
                <a:solidFill>
                  <a:srgbClr val="C6D9F1"/>
                </a:solidFill>
              </a:rPr>
              <a:t>reas del </a:t>
            </a:r>
            <a:r>
              <a:rPr lang="en-US" dirty="0" err="1" smtClean="0">
                <a:solidFill>
                  <a:srgbClr val="C6D9F1"/>
                </a:solidFill>
              </a:rPr>
              <a:t>Dpto</a:t>
            </a:r>
            <a:r>
              <a:rPr lang="en-US" dirty="0" smtClean="0">
                <a:solidFill>
                  <a:srgbClr val="C6D9F1"/>
                </a:solidFill>
              </a:rPr>
              <a:t>. de </a:t>
            </a:r>
            <a:r>
              <a:rPr lang="en-US" dirty="0" err="1" smtClean="0">
                <a:solidFill>
                  <a:srgbClr val="C6D9F1"/>
                </a:solidFill>
              </a:rPr>
              <a:t>Computación</a:t>
            </a:r>
            <a:r>
              <a:rPr lang="en-US" dirty="0" smtClean="0">
                <a:solidFill>
                  <a:srgbClr val="C6D9F1"/>
                </a:solidFill>
              </a:rPr>
              <a:t> de ALMA (ADC)</a:t>
            </a:r>
            <a:endParaRPr lang="en-US" sz="4400" b="0" dirty="0">
              <a:solidFill>
                <a:srgbClr val="C6D9F1"/>
              </a:solidFill>
            </a:endParaRPr>
          </a:p>
        </p:txBody>
      </p:sp>
      <p:sp>
        <p:nvSpPr>
          <p:cNvPr id="7" name="Title 1"/>
          <p:cNvSpPr txBox="1">
            <a:spLocks/>
          </p:cNvSpPr>
          <p:nvPr/>
        </p:nvSpPr>
        <p:spPr>
          <a:xfrm>
            <a:off x="1350965" y="6319474"/>
            <a:ext cx="15301912" cy="2208234"/>
          </a:xfrm>
          <a:prstGeom prst="rect">
            <a:avLst/>
          </a:prstGeom>
        </p:spPr>
        <p:txBody>
          <a:bodyPr vert="horz" lIns="91405" tIns="45703" rIns="91405" bIns="45703"/>
          <a:lstStyle>
            <a:lvl1pPr>
              <a:defRPr sz="6000" b="1">
                <a:solidFill>
                  <a:srgbClr val="FFC538"/>
                </a:solidFill>
                <a:latin typeface="Century Gothic"/>
                <a:cs typeface="Century Gothic"/>
              </a:defRPr>
            </a:lvl1pPr>
          </a:lstStyle>
          <a:p>
            <a:pPr algn="ctr">
              <a:spcBef>
                <a:spcPct val="0"/>
              </a:spcBef>
              <a:defRPr/>
            </a:pPr>
            <a:r>
              <a:rPr lang="en-US" sz="4000" dirty="0" smtClean="0">
                <a:solidFill>
                  <a:schemeClr val="bg1"/>
                </a:solidFill>
                <a:ea typeface="+mj-ea"/>
              </a:rPr>
              <a:t>Tzu-Chiang Shen</a:t>
            </a:r>
            <a:endParaRPr lang="en-US" sz="4000" dirty="0">
              <a:solidFill>
                <a:schemeClr val="bg1"/>
              </a:solidFill>
              <a:ea typeface="+mj-ea"/>
            </a:endParaRPr>
          </a:p>
          <a:p>
            <a:pPr algn="ctr">
              <a:spcBef>
                <a:spcPct val="0"/>
              </a:spcBef>
              <a:defRPr/>
            </a:pPr>
            <a:r>
              <a:rPr lang="en-US" sz="4000" b="0" dirty="0" err="1" smtClean="0">
                <a:solidFill>
                  <a:schemeClr val="bg1"/>
                </a:solidFill>
                <a:ea typeface="+mj-ea"/>
              </a:rPr>
              <a:t>Gerente</a:t>
            </a:r>
            <a:r>
              <a:rPr lang="en-US" sz="4000" b="0" dirty="0" smtClean="0">
                <a:solidFill>
                  <a:schemeClr val="bg1"/>
                </a:solidFill>
                <a:ea typeface="+mj-ea"/>
              </a:rPr>
              <a:t> del </a:t>
            </a:r>
            <a:r>
              <a:rPr lang="en-US" sz="4000" b="0" dirty="0" err="1" smtClean="0">
                <a:solidFill>
                  <a:schemeClr val="bg1"/>
                </a:solidFill>
                <a:ea typeface="+mj-ea"/>
              </a:rPr>
              <a:t>Grupo</a:t>
            </a:r>
            <a:r>
              <a:rPr lang="en-US" sz="4000" b="0" dirty="0" smtClean="0">
                <a:solidFill>
                  <a:schemeClr val="bg1"/>
                </a:solidFill>
                <a:ea typeface="+mj-ea"/>
              </a:rPr>
              <a:t> de Software</a:t>
            </a:r>
          </a:p>
          <a:p>
            <a:pPr algn="ctr">
              <a:spcBef>
                <a:spcPct val="0"/>
              </a:spcBef>
              <a:defRPr/>
            </a:pPr>
            <a:r>
              <a:rPr lang="en-US" sz="4000" b="0" dirty="0" err="1" smtClean="0">
                <a:solidFill>
                  <a:schemeClr val="bg1"/>
                </a:solidFill>
                <a:ea typeface="+mj-ea"/>
              </a:rPr>
              <a:t>Departamento</a:t>
            </a:r>
            <a:r>
              <a:rPr lang="en-US" sz="4000" b="0" dirty="0" smtClean="0">
                <a:solidFill>
                  <a:schemeClr val="bg1"/>
                </a:solidFill>
                <a:ea typeface="+mj-ea"/>
              </a:rPr>
              <a:t> de </a:t>
            </a:r>
            <a:r>
              <a:rPr lang="en-US" sz="4000" b="0" dirty="0" err="1" smtClean="0">
                <a:solidFill>
                  <a:schemeClr val="bg1"/>
                </a:solidFill>
                <a:ea typeface="+mj-ea"/>
              </a:rPr>
              <a:t>Computación</a:t>
            </a:r>
            <a:r>
              <a:rPr lang="en-US" sz="4000" b="0" dirty="0" smtClean="0">
                <a:solidFill>
                  <a:schemeClr val="bg1"/>
                </a:solidFill>
                <a:ea typeface="+mj-ea"/>
              </a:rPr>
              <a:t> ALMA</a:t>
            </a:r>
            <a:endParaRPr lang="en-US" sz="4000" b="0" dirty="0">
              <a:solidFill>
                <a:schemeClr val="bg1"/>
              </a:solidFill>
              <a:ea typeface="+mj-ea"/>
            </a:endParaRPr>
          </a:p>
          <a:p>
            <a:pPr algn="ctr">
              <a:spcBef>
                <a:spcPct val="0"/>
              </a:spcBef>
              <a:defRPr/>
            </a:pPr>
            <a:r>
              <a:rPr lang="en-US" sz="4000" b="0" dirty="0">
                <a:solidFill>
                  <a:schemeClr val="bg1"/>
                </a:solidFill>
                <a:ea typeface="+mj-ea"/>
              </a:rPr>
              <a:t>Joint ALMA </a:t>
            </a:r>
            <a:r>
              <a:rPr lang="en-US" sz="4000" b="0" dirty="0" smtClean="0">
                <a:solidFill>
                  <a:schemeClr val="bg1"/>
                </a:solidFill>
                <a:ea typeface="+mj-ea"/>
              </a:rPr>
              <a:t>Observatory</a:t>
            </a:r>
            <a:endParaRPr lang="en-US" sz="4000" b="0" dirty="0">
              <a:solidFill>
                <a:schemeClr val="bg1"/>
              </a:solidFill>
              <a:ea typeface="+mj-ea"/>
            </a:endParaRPr>
          </a:p>
        </p:txBody>
      </p:sp>
    </p:spTree>
    <p:extLst>
      <p:ext uri="{BB962C8B-B14F-4D97-AF65-F5344CB8AC3E}">
        <p14:creationId xmlns:p14="http://schemas.microsoft.com/office/powerpoint/2010/main" val="112560475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089075" y="1739900"/>
            <a:ext cx="15462588" cy="11344990"/>
          </a:xfrm>
          <a:prstGeom prst="rect">
            <a:avLst/>
          </a:prstGeom>
        </p:spPr>
      </p:pic>
    </p:spTree>
    <p:extLst>
      <p:ext uri="{BB962C8B-B14F-4D97-AF65-F5344CB8AC3E}">
        <p14:creationId xmlns:p14="http://schemas.microsoft.com/office/powerpoint/2010/main" val="412106515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DiagramasPresentacones-Cursos-25.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82200"/>
            <a:ext cx="18003838" cy="13496021"/>
          </a:xfrm>
          <a:prstGeom prst="rect">
            <a:avLst/>
          </a:prstGeom>
        </p:spPr>
      </p:pic>
      <p:sp>
        <p:nvSpPr>
          <p:cNvPr id="5" name="Title 4"/>
          <p:cNvSpPr>
            <a:spLocks noGrp="1"/>
          </p:cNvSpPr>
          <p:nvPr>
            <p:ph type="title"/>
          </p:nvPr>
        </p:nvSpPr>
        <p:spPr/>
        <p:txBody>
          <a:bodyPr/>
          <a:lstStyle/>
          <a:p>
            <a:pPr>
              <a:buNone/>
            </a:pPr>
            <a:r>
              <a:rPr lang="en-US" b="0" dirty="0" smtClean="0">
                <a:solidFill>
                  <a:srgbClr val="C6D9F1"/>
                </a:solidFill>
              </a:rPr>
              <a:t>ALMA Dataflow</a:t>
            </a:r>
            <a:endParaRPr lang="en-US" b="0" dirty="0">
              <a:solidFill>
                <a:srgbClr val="C6D9F1"/>
              </a:solidFill>
            </a:endParaRPr>
          </a:p>
        </p:txBody>
      </p:sp>
    </p:spTree>
    <p:extLst>
      <p:ext uri="{BB962C8B-B14F-4D97-AF65-F5344CB8AC3E}">
        <p14:creationId xmlns:p14="http://schemas.microsoft.com/office/powerpoint/2010/main" val="265148640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1629450" y="2213559"/>
            <a:ext cx="15170273" cy="9210712"/>
          </a:xfrm>
        </p:spPr>
        <p:txBody>
          <a:bodyPr/>
          <a:lstStyle/>
          <a:p>
            <a:pPr marL="457200" indent="-457200">
              <a:buFont typeface="Wingdings" charset="2"/>
              <a:buChar char="²"/>
            </a:pPr>
            <a:r>
              <a:rPr lang="en-US" sz="3200" dirty="0" err="1" smtClean="0"/>
              <a:t>Colaboraciones</a:t>
            </a:r>
            <a:r>
              <a:rPr lang="en-US" sz="3200" dirty="0" smtClean="0"/>
              <a:t> de largo </a:t>
            </a:r>
            <a:r>
              <a:rPr lang="en-US" sz="3200" dirty="0" err="1" smtClean="0"/>
              <a:t>plazo</a:t>
            </a:r>
            <a:r>
              <a:rPr lang="en-US" sz="3200" dirty="0" smtClean="0"/>
              <a:t> (</a:t>
            </a:r>
            <a:r>
              <a:rPr lang="en-US" sz="3200" dirty="0" err="1" smtClean="0"/>
              <a:t>formales</a:t>
            </a:r>
            <a:r>
              <a:rPr lang="en-US" sz="3200" dirty="0" smtClean="0"/>
              <a:t> e </a:t>
            </a:r>
            <a:r>
              <a:rPr lang="en-US" sz="3200" dirty="0" err="1" smtClean="0"/>
              <a:t>informales</a:t>
            </a:r>
            <a:r>
              <a:rPr lang="en-US" sz="3200" dirty="0" smtClean="0"/>
              <a:t>) con </a:t>
            </a:r>
            <a:r>
              <a:rPr lang="en-US" sz="3200" dirty="0" err="1" smtClean="0"/>
              <a:t>universidades</a:t>
            </a:r>
            <a:r>
              <a:rPr lang="en-US" sz="3200" dirty="0" smtClean="0"/>
              <a:t> </a:t>
            </a:r>
            <a:r>
              <a:rPr lang="en-US" sz="3200" dirty="0" err="1" smtClean="0"/>
              <a:t>chilenas</a:t>
            </a:r>
            <a:r>
              <a:rPr lang="en-US" sz="3200" dirty="0" smtClean="0"/>
              <a:t> </a:t>
            </a:r>
            <a:r>
              <a:rPr lang="en-US" sz="3200" dirty="0" err="1" smtClean="0"/>
              <a:t>desde</a:t>
            </a:r>
            <a:r>
              <a:rPr lang="en-US" sz="3200" dirty="0" smtClean="0"/>
              <a:t> el </a:t>
            </a:r>
            <a:r>
              <a:rPr lang="en-US" sz="3200" dirty="0" err="1" smtClean="0"/>
              <a:t>año</a:t>
            </a:r>
            <a:r>
              <a:rPr lang="en-US" sz="3200" dirty="0" smtClean="0"/>
              <a:t> </a:t>
            </a:r>
            <a:r>
              <a:rPr lang="en-US" sz="3200" dirty="0"/>
              <a:t>2006:</a:t>
            </a:r>
          </a:p>
          <a:p>
            <a:pPr marL="1087086" lvl="1" indent="-457200">
              <a:buFont typeface="Wingdings" charset="2"/>
              <a:buChar char="²"/>
            </a:pPr>
            <a:r>
              <a:rPr lang="en-US" sz="3200" dirty="0">
                <a:solidFill>
                  <a:schemeClr val="bg1"/>
                </a:solidFill>
              </a:rPr>
              <a:t>U. </a:t>
            </a:r>
            <a:r>
              <a:rPr lang="en-US" sz="3200" dirty="0" err="1">
                <a:solidFill>
                  <a:schemeClr val="bg1"/>
                </a:solidFill>
              </a:rPr>
              <a:t>Técnica</a:t>
            </a:r>
            <a:r>
              <a:rPr lang="en-US" sz="3200" dirty="0">
                <a:solidFill>
                  <a:schemeClr val="bg1"/>
                </a:solidFill>
              </a:rPr>
              <a:t> Federico Santa </a:t>
            </a:r>
            <a:r>
              <a:rPr lang="en-US" sz="3200" dirty="0" err="1">
                <a:solidFill>
                  <a:schemeClr val="bg1"/>
                </a:solidFill>
              </a:rPr>
              <a:t>María</a:t>
            </a:r>
            <a:r>
              <a:rPr lang="en-US" sz="3200" dirty="0">
                <a:solidFill>
                  <a:schemeClr val="bg1"/>
                </a:solidFill>
              </a:rPr>
              <a:t>, U. Chile, U. </a:t>
            </a:r>
            <a:r>
              <a:rPr lang="en-US" sz="3200" dirty="0" err="1">
                <a:solidFill>
                  <a:schemeClr val="bg1"/>
                </a:solidFill>
              </a:rPr>
              <a:t>Católica</a:t>
            </a:r>
            <a:r>
              <a:rPr lang="en-US" sz="3200" dirty="0">
                <a:solidFill>
                  <a:schemeClr val="bg1"/>
                </a:solidFill>
              </a:rPr>
              <a:t> del Norte, U. Bio-Bio, U. </a:t>
            </a:r>
            <a:r>
              <a:rPr lang="en-US" sz="3200" dirty="0" err="1">
                <a:solidFill>
                  <a:schemeClr val="bg1"/>
                </a:solidFill>
              </a:rPr>
              <a:t>Católica</a:t>
            </a:r>
            <a:r>
              <a:rPr lang="en-US" sz="3200" dirty="0">
                <a:solidFill>
                  <a:schemeClr val="bg1"/>
                </a:solidFill>
              </a:rPr>
              <a:t>, </a:t>
            </a:r>
            <a:r>
              <a:rPr lang="en-US" sz="3200" dirty="0" smtClean="0">
                <a:solidFill>
                  <a:schemeClr val="bg1"/>
                </a:solidFill>
              </a:rPr>
              <a:t>…</a:t>
            </a:r>
          </a:p>
          <a:p>
            <a:pPr marL="1087086" lvl="1" indent="-457200">
              <a:buFont typeface="Wingdings" charset="2"/>
              <a:buChar char="²"/>
            </a:pPr>
            <a:r>
              <a:rPr lang="en-US" sz="3200" b="1" smtClean="0">
                <a:solidFill>
                  <a:schemeClr val="bg1"/>
                </a:solidFill>
              </a:rPr>
              <a:t>… y </a:t>
            </a:r>
            <a:r>
              <a:rPr lang="en-US" sz="3200" b="1" dirty="0" smtClean="0">
                <a:solidFill>
                  <a:schemeClr val="bg1"/>
                </a:solidFill>
              </a:rPr>
              <a:t>Universidad de la </a:t>
            </a:r>
            <a:r>
              <a:rPr lang="en-US" sz="3200" b="1" dirty="0" err="1" smtClean="0">
                <a:solidFill>
                  <a:schemeClr val="bg1"/>
                </a:solidFill>
              </a:rPr>
              <a:t>Frontera</a:t>
            </a:r>
            <a:r>
              <a:rPr lang="en-US" sz="3200" b="1" dirty="0" smtClean="0">
                <a:solidFill>
                  <a:schemeClr val="bg1"/>
                </a:solidFill>
              </a:rPr>
              <a:t> a </a:t>
            </a:r>
            <a:r>
              <a:rPr lang="en-US" sz="3200" b="1" dirty="0" err="1" smtClean="0">
                <a:solidFill>
                  <a:schemeClr val="bg1"/>
                </a:solidFill>
              </a:rPr>
              <a:t>partir</a:t>
            </a:r>
            <a:r>
              <a:rPr lang="en-US" sz="3200" b="1" dirty="0" smtClean="0">
                <a:solidFill>
                  <a:schemeClr val="bg1"/>
                </a:solidFill>
              </a:rPr>
              <a:t> de hoy!</a:t>
            </a:r>
            <a:endParaRPr lang="en-US" sz="3200" b="1" dirty="0">
              <a:solidFill>
                <a:schemeClr val="bg1"/>
              </a:solidFill>
            </a:endParaRPr>
          </a:p>
          <a:p>
            <a:pPr marL="457200" indent="-457200">
              <a:buFont typeface="Wingdings" charset="2"/>
              <a:buChar char="²"/>
            </a:pPr>
            <a:r>
              <a:rPr lang="en-US" sz="3200" dirty="0" smtClean="0"/>
              <a:t>(Un </a:t>
            </a:r>
            <a:r>
              <a:rPr lang="en-US" sz="3200" dirty="0" err="1" smtClean="0"/>
              <a:t>número</a:t>
            </a:r>
            <a:r>
              <a:rPr lang="en-US" sz="3200" dirty="0" smtClean="0"/>
              <a:t> </a:t>
            </a:r>
            <a:r>
              <a:rPr lang="en-US" sz="3200" dirty="0" err="1" smtClean="0"/>
              <a:t>significativo</a:t>
            </a:r>
            <a:r>
              <a:rPr lang="en-US" sz="3200" dirty="0" smtClean="0"/>
              <a:t> de) </a:t>
            </a:r>
            <a:r>
              <a:rPr lang="en-US" sz="3200" dirty="0" err="1" smtClean="0"/>
              <a:t>Prácticas</a:t>
            </a:r>
            <a:r>
              <a:rPr lang="en-US" sz="3200" dirty="0" smtClean="0"/>
              <a:t> de </a:t>
            </a:r>
            <a:r>
              <a:rPr lang="en-US" sz="3200" dirty="0" err="1" smtClean="0"/>
              <a:t>Verano</a:t>
            </a:r>
            <a:r>
              <a:rPr lang="en-US" sz="3200" dirty="0" smtClean="0"/>
              <a:t> </a:t>
            </a:r>
            <a:r>
              <a:rPr lang="en-US" sz="3200" dirty="0" err="1" smtClean="0"/>
              <a:t>desde</a:t>
            </a:r>
            <a:r>
              <a:rPr lang="en-US" sz="3200" dirty="0" smtClean="0"/>
              <a:t> el </a:t>
            </a:r>
            <a:r>
              <a:rPr lang="en-US" sz="3200" dirty="0" err="1" smtClean="0"/>
              <a:t>año</a:t>
            </a:r>
            <a:r>
              <a:rPr lang="en-US" sz="3200" dirty="0" smtClean="0"/>
              <a:t> 2006</a:t>
            </a:r>
            <a:endParaRPr lang="en-US" sz="3200" dirty="0"/>
          </a:p>
          <a:p>
            <a:pPr marL="457200" indent="-457200">
              <a:buFont typeface="Wingdings" charset="2"/>
              <a:buChar char="²"/>
            </a:pPr>
            <a:r>
              <a:rPr lang="en-US" sz="3200" dirty="0" smtClean="0"/>
              <a:t>(Un </a:t>
            </a:r>
            <a:r>
              <a:rPr lang="en-US" sz="3200" dirty="0" err="1" smtClean="0"/>
              <a:t>número</a:t>
            </a:r>
            <a:r>
              <a:rPr lang="en-US" sz="3200" dirty="0" smtClean="0"/>
              <a:t> </a:t>
            </a:r>
            <a:r>
              <a:rPr lang="en-US" sz="3200" dirty="0" err="1" smtClean="0"/>
              <a:t>significativo</a:t>
            </a:r>
            <a:r>
              <a:rPr lang="en-US" sz="3200" dirty="0" smtClean="0"/>
              <a:t> de) </a:t>
            </a:r>
            <a:r>
              <a:rPr lang="en-US" sz="3200" dirty="0" err="1" smtClean="0"/>
              <a:t>Memorias</a:t>
            </a:r>
            <a:r>
              <a:rPr lang="en-US" sz="3200" dirty="0" smtClean="0"/>
              <a:t> y </a:t>
            </a:r>
            <a:r>
              <a:rPr lang="en-US" sz="3200" dirty="0" err="1" smtClean="0"/>
              <a:t>Tésis</a:t>
            </a:r>
            <a:r>
              <a:rPr lang="en-US" sz="3200" dirty="0" smtClean="0"/>
              <a:t> de </a:t>
            </a:r>
            <a:r>
              <a:rPr lang="en-US" sz="3200" dirty="0" err="1" smtClean="0"/>
              <a:t>Grado</a:t>
            </a:r>
            <a:r>
              <a:rPr lang="en-US" sz="3200" dirty="0" smtClean="0"/>
              <a:t> </a:t>
            </a:r>
            <a:r>
              <a:rPr lang="en-US" sz="3200" dirty="0" err="1" smtClean="0"/>
              <a:t>desde</a:t>
            </a:r>
            <a:r>
              <a:rPr lang="en-US" sz="3200" dirty="0" smtClean="0"/>
              <a:t> el </a:t>
            </a:r>
            <a:r>
              <a:rPr lang="en-US" sz="3200" dirty="0" err="1" smtClean="0"/>
              <a:t>año</a:t>
            </a:r>
            <a:r>
              <a:rPr lang="en-US" sz="3200" dirty="0" smtClean="0"/>
              <a:t> 2007</a:t>
            </a:r>
            <a:endParaRPr lang="en-US" sz="3200" dirty="0"/>
          </a:p>
          <a:p>
            <a:pPr marL="457200" indent="-457200">
              <a:buFont typeface="Wingdings" charset="2"/>
              <a:buChar char="²"/>
            </a:pPr>
            <a:r>
              <a:rPr lang="en-US" sz="3200" dirty="0" smtClean="0"/>
              <a:t>Co-</a:t>
            </a:r>
            <a:r>
              <a:rPr lang="en-US" sz="3200" dirty="0" err="1" smtClean="0"/>
              <a:t>participación</a:t>
            </a:r>
            <a:r>
              <a:rPr lang="en-US" sz="3200" dirty="0" smtClean="0"/>
              <a:t> en </a:t>
            </a:r>
            <a:r>
              <a:rPr lang="en-US" sz="3200" dirty="0" err="1" smtClean="0"/>
              <a:t>proyectos</a:t>
            </a:r>
            <a:r>
              <a:rPr lang="en-US" sz="3200" dirty="0" smtClean="0"/>
              <a:t> CONICYT entre  </a:t>
            </a:r>
            <a:r>
              <a:rPr lang="en-US" sz="3200" dirty="0"/>
              <a:t>2006 and 2010</a:t>
            </a:r>
          </a:p>
          <a:p>
            <a:pPr marL="457200" indent="-457200">
              <a:buFont typeface="Wingdings" charset="2"/>
              <a:buChar char="²"/>
            </a:pPr>
            <a:r>
              <a:rPr lang="en-US" sz="3200" dirty="0" err="1" smtClean="0"/>
              <a:t>Presencia</a:t>
            </a:r>
            <a:r>
              <a:rPr lang="en-US" sz="3200" dirty="0" smtClean="0"/>
              <a:t> visible en </a:t>
            </a:r>
            <a:r>
              <a:rPr lang="en-US" sz="3200" dirty="0" err="1" smtClean="0"/>
              <a:t>conferencia</a:t>
            </a:r>
            <a:r>
              <a:rPr lang="en-US" sz="3200" dirty="0" smtClean="0"/>
              <a:t> </a:t>
            </a:r>
            <a:r>
              <a:rPr lang="en-US" sz="3200" dirty="0" err="1" smtClean="0"/>
              <a:t>nacionales</a:t>
            </a:r>
            <a:r>
              <a:rPr lang="en-US" sz="3200" dirty="0" smtClean="0"/>
              <a:t> e </a:t>
            </a:r>
            <a:r>
              <a:rPr lang="en-US" sz="3200" dirty="0" err="1" smtClean="0"/>
              <a:t>internacionales</a:t>
            </a:r>
            <a:r>
              <a:rPr lang="en-US" sz="3200" dirty="0" smtClean="0"/>
              <a:t>: </a:t>
            </a:r>
            <a:r>
              <a:rPr lang="en-US" sz="3200" dirty="0" err="1" smtClean="0"/>
              <a:t>Astro</a:t>
            </a:r>
            <a:r>
              <a:rPr lang="en-US" sz="3200" dirty="0" smtClean="0"/>
              <a:t>-Engineering Workshop 2012 and 2013, </a:t>
            </a:r>
            <a:r>
              <a:rPr lang="en-US" sz="3200" dirty="0" err="1" smtClean="0"/>
              <a:t>Astroinformatics</a:t>
            </a:r>
            <a:r>
              <a:rPr lang="en-US" sz="3200" dirty="0" smtClean="0"/>
              <a:t> 2014, SPIE, ADASS, ICALEPS</a:t>
            </a:r>
            <a:endParaRPr lang="en-US" sz="3200" dirty="0"/>
          </a:p>
        </p:txBody>
      </p:sp>
      <p:sp>
        <p:nvSpPr>
          <p:cNvPr id="5" name="Title 4"/>
          <p:cNvSpPr>
            <a:spLocks noGrp="1"/>
          </p:cNvSpPr>
          <p:nvPr>
            <p:ph type="title"/>
          </p:nvPr>
        </p:nvSpPr>
        <p:spPr>
          <a:xfrm>
            <a:off x="1305160" y="595374"/>
            <a:ext cx="13792759" cy="819088"/>
          </a:xfrm>
        </p:spPr>
        <p:txBody>
          <a:bodyPr/>
          <a:lstStyle/>
          <a:p>
            <a:pPr>
              <a:buNone/>
            </a:pPr>
            <a:r>
              <a:rPr lang="en-US" b="0" dirty="0" err="1" smtClean="0">
                <a:solidFill>
                  <a:srgbClr val="C6D9F1"/>
                </a:solidFill>
              </a:rPr>
              <a:t>Colaboraciones</a:t>
            </a:r>
            <a:r>
              <a:rPr lang="en-US" b="0" dirty="0" smtClean="0">
                <a:solidFill>
                  <a:srgbClr val="C6D9F1"/>
                </a:solidFill>
              </a:rPr>
              <a:t> </a:t>
            </a:r>
            <a:r>
              <a:rPr lang="en-US" b="0" dirty="0" err="1" smtClean="0">
                <a:solidFill>
                  <a:srgbClr val="C6D9F1"/>
                </a:solidFill>
              </a:rPr>
              <a:t>Académicas</a:t>
            </a:r>
            <a:r>
              <a:rPr lang="en-US" b="0" dirty="0" smtClean="0">
                <a:solidFill>
                  <a:srgbClr val="C6D9F1"/>
                </a:solidFill>
              </a:rPr>
              <a:t> y ALMA</a:t>
            </a:r>
            <a:endParaRPr lang="en-US" b="0" dirty="0">
              <a:solidFill>
                <a:srgbClr val="C6D9F1"/>
              </a:solidFill>
            </a:endParaRPr>
          </a:p>
        </p:txBody>
      </p:sp>
    </p:spTree>
    <p:extLst>
      <p:ext uri="{BB962C8B-B14F-4D97-AF65-F5344CB8AC3E}">
        <p14:creationId xmlns:p14="http://schemas.microsoft.com/office/powerpoint/2010/main" val="372940285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1629450" y="2213559"/>
            <a:ext cx="15170273" cy="9210712"/>
          </a:xfrm>
        </p:spPr>
        <p:txBody>
          <a:bodyPr/>
          <a:lstStyle/>
          <a:p>
            <a:pPr marL="571500" indent="-571500">
              <a:buFont typeface="Wingdings" charset="2"/>
              <a:buChar char="²"/>
            </a:pPr>
            <a:r>
              <a:rPr lang="en-US" sz="4000" dirty="0"/>
              <a:t>Infrastructure </a:t>
            </a:r>
            <a:r>
              <a:rPr lang="en-US" sz="4000" dirty="0" smtClean="0"/>
              <a:t>development</a:t>
            </a:r>
            <a:endParaRPr lang="en-US" sz="4000" dirty="0"/>
          </a:p>
          <a:p>
            <a:pPr marL="1201386" lvl="1" indent="-571500">
              <a:buFont typeface="Wingdings" charset="2"/>
              <a:buChar char="²"/>
            </a:pPr>
            <a:r>
              <a:rPr lang="en-US" sz="3700" dirty="0" smtClean="0">
                <a:solidFill>
                  <a:schemeClr val="bg1"/>
                </a:solidFill>
              </a:rPr>
              <a:t>Networks </a:t>
            </a:r>
            <a:r>
              <a:rPr lang="en-US" sz="3700" dirty="0">
                <a:solidFill>
                  <a:schemeClr val="bg1"/>
                </a:solidFill>
              </a:rPr>
              <a:t>and data centers able to cope with transmission, storage and processing of massive data sets</a:t>
            </a:r>
          </a:p>
          <a:p>
            <a:pPr marL="571500" indent="-571500">
              <a:buFont typeface="Wingdings" charset="2"/>
              <a:buChar char="²"/>
            </a:pPr>
            <a:r>
              <a:rPr lang="en-US" sz="4000" dirty="0" smtClean="0"/>
              <a:t>Research in Astronomy, Computing Science, and Engineering</a:t>
            </a:r>
          </a:p>
          <a:p>
            <a:pPr marL="1201386" lvl="1" indent="-571500">
              <a:buFont typeface="Wingdings" charset="2"/>
              <a:buChar char="²"/>
            </a:pPr>
            <a:r>
              <a:rPr lang="en-US" sz="3700" dirty="0" smtClean="0">
                <a:solidFill>
                  <a:srgbClr val="FFFFFF"/>
                </a:solidFill>
              </a:rPr>
              <a:t>Astronomical Instrumentation</a:t>
            </a:r>
          </a:p>
          <a:p>
            <a:pPr marL="1201386" lvl="1" indent="-571500">
              <a:buFont typeface="Wingdings" charset="2"/>
              <a:buChar char="²"/>
            </a:pPr>
            <a:r>
              <a:rPr lang="en-US" sz="3700" dirty="0" smtClean="0">
                <a:solidFill>
                  <a:srgbClr val="FFFFFF"/>
                </a:solidFill>
              </a:rPr>
              <a:t>Real-time Control Systems</a:t>
            </a:r>
          </a:p>
          <a:p>
            <a:pPr marL="1201386" lvl="1" indent="-571500">
              <a:buFont typeface="Wingdings" charset="2"/>
              <a:buChar char="²"/>
            </a:pPr>
            <a:r>
              <a:rPr lang="en-US" sz="3700" dirty="0" smtClean="0">
                <a:solidFill>
                  <a:srgbClr val="FFFFFF"/>
                </a:solidFill>
              </a:rPr>
              <a:t>High volume </a:t>
            </a:r>
            <a:r>
              <a:rPr lang="en-US" sz="3700" dirty="0">
                <a:solidFill>
                  <a:srgbClr val="FFFFFF"/>
                </a:solidFill>
              </a:rPr>
              <a:t>data </a:t>
            </a:r>
            <a:r>
              <a:rPr lang="en-US" sz="3700" dirty="0" smtClean="0">
                <a:solidFill>
                  <a:srgbClr val="FFFFFF"/>
                </a:solidFill>
              </a:rPr>
              <a:t>visualization and data mining</a:t>
            </a:r>
          </a:p>
          <a:p>
            <a:pPr marL="1201386" lvl="1" indent="-571500">
              <a:buFont typeface="Wingdings" charset="2"/>
              <a:buChar char="²"/>
            </a:pPr>
            <a:r>
              <a:rPr lang="en-US" sz="3700" dirty="0" smtClean="0">
                <a:solidFill>
                  <a:srgbClr val="FFFFFF"/>
                </a:solidFill>
              </a:rPr>
              <a:t>Network optimization</a:t>
            </a:r>
          </a:p>
          <a:p>
            <a:pPr marL="1201386" lvl="1" indent="-571500">
              <a:buFont typeface="Wingdings" charset="2"/>
              <a:buChar char="²"/>
            </a:pPr>
            <a:r>
              <a:rPr lang="en-US" sz="3700" dirty="0" smtClean="0">
                <a:solidFill>
                  <a:srgbClr val="FFFFFF"/>
                </a:solidFill>
              </a:rPr>
              <a:t>Remote Operations and Virtual Presence</a:t>
            </a:r>
          </a:p>
          <a:p>
            <a:pPr marL="1201386" lvl="1" indent="-571500">
              <a:buFont typeface="Wingdings" charset="2"/>
              <a:buChar char="²"/>
            </a:pPr>
            <a:r>
              <a:rPr lang="en-US" sz="3700" dirty="0" smtClean="0">
                <a:solidFill>
                  <a:srgbClr val="FFFFFF"/>
                </a:solidFill>
              </a:rPr>
              <a:t>Human Computer Interaction</a:t>
            </a:r>
            <a:endParaRPr lang="en-US" sz="4000" dirty="0" smtClean="0">
              <a:solidFill>
                <a:srgbClr val="FFFFFF"/>
              </a:solidFill>
            </a:endParaRPr>
          </a:p>
          <a:p>
            <a:pPr marL="571500" indent="-571500">
              <a:buFont typeface="Wingdings" charset="2"/>
              <a:buChar char="²"/>
            </a:pPr>
            <a:r>
              <a:rPr lang="en-US" sz="4000" dirty="0" smtClean="0"/>
              <a:t>And a number of topics for undergraduate diploma work</a:t>
            </a:r>
            <a:endParaRPr lang="en-US" sz="4000" dirty="0"/>
          </a:p>
        </p:txBody>
      </p:sp>
      <p:sp>
        <p:nvSpPr>
          <p:cNvPr id="5" name="Title 4"/>
          <p:cNvSpPr>
            <a:spLocks noGrp="1"/>
          </p:cNvSpPr>
          <p:nvPr>
            <p:ph type="title"/>
          </p:nvPr>
        </p:nvSpPr>
        <p:spPr>
          <a:xfrm>
            <a:off x="1305160" y="595374"/>
            <a:ext cx="13792759" cy="819088"/>
          </a:xfrm>
        </p:spPr>
        <p:txBody>
          <a:bodyPr/>
          <a:lstStyle/>
          <a:p>
            <a:pPr>
              <a:buNone/>
            </a:pPr>
            <a:r>
              <a:rPr lang="en-US" dirty="0" smtClean="0"/>
              <a:t>Leading to Future Opportunities</a:t>
            </a:r>
            <a:endParaRPr lang="en-US" dirty="0"/>
          </a:p>
        </p:txBody>
      </p:sp>
    </p:spTree>
    <p:extLst>
      <p:ext uri="{BB962C8B-B14F-4D97-AF65-F5344CB8AC3E}">
        <p14:creationId xmlns:p14="http://schemas.microsoft.com/office/powerpoint/2010/main" val="126933636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Title 4"/>
          <p:cNvSpPr txBox="1">
            <a:spLocks/>
          </p:cNvSpPr>
          <p:nvPr/>
        </p:nvSpPr>
        <p:spPr>
          <a:xfrm>
            <a:off x="0" y="352787"/>
            <a:ext cx="18003838" cy="893720"/>
          </a:xfrm>
          <a:prstGeom prst="rect">
            <a:avLst/>
          </a:prstGeom>
        </p:spPr>
        <p:txBody>
          <a:bodyPr lIns="91405" tIns="45703" rIns="91405" bIns="45703"/>
          <a:lstStyle>
            <a:lvl1pPr algn="ctr" defTabSz="2015641" rtl="0" eaLnBrk="1" latinLnBrk="0" hangingPunct="1">
              <a:spcBef>
                <a:spcPct val="0"/>
              </a:spcBef>
              <a:buNone/>
              <a:defRPr sz="9700" kern="1200">
                <a:solidFill>
                  <a:schemeClr val="tx1"/>
                </a:solidFill>
                <a:latin typeface="+mj-lt"/>
                <a:ea typeface="+mj-ea"/>
                <a:cs typeface="+mj-cs"/>
              </a:defRPr>
            </a:lvl1pPr>
          </a:lstStyle>
          <a:p>
            <a:r>
              <a:rPr lang="en-US" sz="3900" dirty="0" err="1" smtClean="0">
                <a:solidFill>
                  <a:srgbClr val="C6D9F1"/>
                </a:solidFill>
                <a:latin typeface="Century Gothic" pitchFamily="34" charset="0"/>
                <a:cs typeface="Arial" pitchFamily="34" charset="0"/>
              </a:rPr>
              <a:t>Muchas</a:t>
            </a:r>
            <a:r>
              <a:rPr lang="en-US" sz="3900" dirty="0" smtClean="0">
                <a:solidFill>
                  <a:srgbClr val="C6D9F1"/>
                </a:solidFill>
                <a:latin typeface="Century Gothic" pitchFamily="34" charset="0"/>
                <a:cs typeface="Arial" pitchFamily="34" charset="0"/>
              </a:rPr>
              <a:t> Gracias!</a:t>
            </a:r>
            <a:endParaRPr lang="en-US" sz="3900" dirty="0">
              <a:solidFill>
                <a:srgbClr val="C6D9F1"/>
              </a:solidFill>
              <a:latin typeface="Century Gothic" pitchFamily="34" charset="0"/>
              <a:cs typeface="Arial" pitchFamily="34" charset="0"/>
            </a:endParaRPr>
          </a:p>
        </p:txBody>
      </p:sp>
      <p:sp>
        <p:nvSpPr>
          <p:cNvPr id="4" name="Rectangle 3"/>
          <p:cNvSpPr>
            <a:spLocks noChangeArrowheads="1"/>
          </p:cNvSpPr>
          <p:nvPr/>
        </p:nvSpPr>
        <p:spPr bwMode="auto">
          <a:xfrm>
            <a:off x="0" y="10376293"/>
            <a:ext cx="18003838" cy="3120632"/>
          </a:xfrm>
          <a:prstGeom prst="rect">
            <a:avLst/>
          </a:prstGeom>
          <a:solidFill>
            <a:schemeClr val="tx1">
              <a:lumMod val="95000"/>
              <a:lumOff val="5000"/>
              <a:alpha val="66000"/>
            </a:schemeClr>
          </a:solidFill>
          <a:ln w="9525">
            <a:noFill/>
            <a:miter lim="800000"/>
            <a:headEnd/>
            <a:tailEnd/>
          </a:ln>
        </p:spPr>
        <p:txBody>
          <a:bodyPr lIns="91405" tIns="45703" rIns="91405" bIns="45703" anchor="b"/>
          <a:lstStyle/>
          <a:p>
            <a:pPr eaLnBrk="0" hangingPunct="0">
              <a:buClr>
                <a:srgbClr val="FFFF99"/>
              </a:buClr>
              <a:defRPr/>
            </a:pPr>
            <a:r>
              <a:rPr lang="en-US" sz="2000" dirty="0" smtClean="0">
                <a:solidFill>
                  <a:schemeClr val="bg1"/>
                </a:solidFill>
                <a:latin typeface="Century Gothic"/>
                <a:cs typeface="Century Gothic"/>
              </a:rPr>
              <a:t>The </a:t>
            </a:r>
            <a:r>
              <a:rPr lang="en-US" sz="2000" dirty="0">
                <a:solidFill>
                  <a:schemeClr val="bg1"/>
                </a:solidFill>
                <a:latin typeface="Century Gothic"/>
                <a:cs typeface="Century Gothic"/>
              </a:rPr>
              <a:t>Atacama Large Millimeter/</a:t>
            </a:r>
            <a:r>
              <a:rPr lang="en-US" sz="2000" dirty="0" err="1">
                <a:solidFill>
                  <a:schemeClr val="bg1"/>
                </a:solidFill>
                <a:latin typeface="Century Gothic"/>
                <a:cs typeface="Century Gothic"/>
              </a:rPr>
              <a:t>submillimeter</a:t>
            </a:r>
            <a:r>
              <a:rPr lang="en-US" sz="2000" dirty="0">
                <a:solidFill>
                  <a:schemeClr val="bg1"/>
                </a:solidFill>
                <a:latin typeface="Century Gothic"/>
                <a:cs typeface="Century Gothic"/>
              </a:rPr>
              <a:t> Array (ALMA), an international astronomy facility, is a partnership of Europe, North America and East Asia in cooperation with the Republic of Chile. ALMA is funded in Europe by the European Organization for Astronomical Research in the Southern Hemisphere (ESO), in North America by the U.S. National Science Foundation (NSF) in cooperation with the National Research Council of Canada (NRC) and the National Science Council of Taiwan (NSC) and in East Asia by the National Institutes of Natural Sciences (NINS) of Japan in cooperation with the Academia </a:t>
            </a:r>
            <a:r>
              <a:rPr lang="en-US" sz="2000" dirty="0" err="1">
                <a:solidFill>
                  <a:schemeClr val="bg1"/>
                </a:solidFill>
                <a:latin typeface="Century Gothic"/>
                <a:cs typeface="Century Gothic"/>
              </a:rPr>
              <a:t>Sinica</a:t>
            </a:r>
            <a:r>
              <a:rPr lang="en-US" sz="2000" dirty="0">
                <a:solidFill>
                  <a:schemeClr val="bg1"/>
                </a:solidFill>
                <a:latin typeface="Century Gothic"/>
                <a:cs typeface="Century Gothic"/>
              </a:rPr>
              <a:t> (AS) in Taiwan. ALMA construction and operations are led on behalf of Europe by ESO, on behalf of North America by the National Radio Astronomy Observatory (NRAO), which is managed by Associated Universities, Inc. (AUI) and on behalf of East Asia by the National Astronomical Observatory of Japan (NAOJ). The Joint ALMA Observatory (JAO) provides the unified leadership and management of the construction, commissioning and operation of ALMA</a:t>
            </a:r>
            <a:r>
              <a:rPr lang="en-US" sz="2000" dirty="0" smtClean="0">
                <a:solidFill>
                  <a:schemeClr val="bg1"/>
                </a:solidFill>
                <a:latin typeface="Century Gothic"/>
                <a:cs typeface="Century Gothic"/>
              </a:rPr>
              <a:t>.</a:t>
            </a:r>
            <a:endParaRPr lang="en-US" sz="2000" dirty="0">
              <a:solidFill>
                <a:schemeClr val="bg1"/>
              </a:solidFill>
              <a:latin typeface="Century Gothic"/>
              <a:cs typeface="Century Gothic"/>
            </a:endParaRPr>
          </a:p>
          <a:p>
            <a:pPr eaLnBrk="0" hangingPunct="0">
              <a:buClr>
                <a:srgbClr val="FFFF99"/>
              </a:buClr>
              <a:defRPr/>
            </a:pPr>
            <a:endParaRPr lang="en-US" sz="2000" dirty="0" smtClean="0">
              <a:solidFill>
                <a:schemeClr val="bg1"/>
              </a:solidFill>
              <a:latin typeface="Century Gothic"/>
              <a:cs typeface="Century Gothic"/>
            </a:endParaRPr>
          </a:p>
        </p:txBody>
      </p:sp>
    </p:spTree>
    <p:extLst>
      <p:ext uri="{BB962C8B-B14F-4D97-AF65-F5344CB8AC3E}">
        <p14:creationId xmlns:p14="http://schemas.microsoft.com/office/powerpoint/2010/main" val="195121811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b="0" dirty="0" smtClean="0">
                <a:solidFill>
                  <a:srgbClr val="C6D9F1"/>
                </a:solidFill>
              </a:rPr>
              <a:t>ADC’s Mission</a:t>
            </a:r>
            <a:endParaRPr lang="en-US" b="0" dirty="0">
              <a:solidFill>
                <a:srgbClr val="C6D9F1"/>
              </a:solidFill>
            </a:endParaRPr>
          </a:p>
        </p:txBody>
      </p:sp>
      <p:sp>
        <p:nvSpPr>
          <p:cNvPr id="3" name="TextBox 2"/>
          <p:cNvSpPr txBox="1"/>
          <p:nvPr/>
        </p:nvSpPr>
        <p:spPr>
          <a:xfrm>
            <a:off x="705573" y="2845790"/>
            <a:ext cx="16627972" cy="9424851"/>
          </a:xfrm>
          <a:prstGeom prst="rect">
            <a:avLst/>
          </a:prstGeom>
          <a:noFill/>
        </p:spPr>
        <p:txBody>
          <a:bodyPr wrap="square" lIns="91405" tIns="45703" rIns="91405" bIns="45703" rtlCol="0">
            <a:spAutoFit/>
          </a:bodyPr>
          <a:lstStyle/>
          <a:p>
            <a:pPr>
              <a:lnSpc>
                <a:spcPct val="130000"/>
              </a:lnSpc>
            </a:pPr>
            <a:r>
              <a:rPr lang="en-US" dirty="0">
                <a:solidFill>
                  <a:srgbClr val="FFFFFF"/>
                </a:solidFill>
              </a:rPr>
              <a:t>To operate and maintain high-quality computing services in a safe and secure manner continuously improving the ALMA observatory by:</a:t>
            </a:r>
          </a:p>
          <a:p>
            <a:pPr marL="571500" indent="-571500">
              <a:lnSpc>
                <a:spcPct val="130000"/>
              </a:lnSpc>
              <a:buFont typeface="Wingdings" charset="2"/>
              <a:buChar char="²"/>
            </a:pPr>
            <a:endParaRPr lang="en-US" dirty="0">
              <a:solidFill>
                <a:srgbClr val="FFFFFF"/>
              </a:solidFill>
            </a:endParaRPr>
          </a:p>
          <a:p>
            <a:pPr marL="571500" indent="-571500">
              <a:lnSpc>
                <a:spcPct val="130000"/>
              </a:lnSpc>
              <a:buFont typeface="Wingdings" charset="2"/>
              <a:buChar char="²"/>
            </a:pPr>
            <a:r>
              <a:rPr lang="en-US" dirty="0" smtClean="0">
                <a:solidFill>
                  <a:srgbClr val="FFFFFF"/>
                </a:solidFill>
              </a:rPr>
              <a:t>Having </a:t>
            </a:r>
            <a:r>
              <a:rPr lang="en-US" dirty="0">
                <a:solidFill>
                  <a:srgbClr val="FFFFFF"/>
                </a:solidFill>
              </a:rPr>
              <a:t>skilled and motivated staff</a:t>
            </a:r>
          </a:p>
          <a:p>
            <a:pPr marL="571500" indent="-571500">
              <a:lnSpc>
                <a:spcPct val="130000"/>
              </a:lnSpc>
              <a:buFont typeface="Wingdings" charset="2"/>
              <a:buChar char="²"/>
            </a:pPr>
            <a:r>
              <a:rPr lang="en-US" dirty="0" smtClean="0">
                <a:solidFill>
                  <a:srgbClr val="FFFFFF"/>
                </a:solidFill>
              </a:rPr>
              <a:t>Maximizing </a:t>
            </a:r>
            <a:r>
              <a:rPr lang="en-US" dirty="0">
                <a:solidFill>
                  <a:srgbClr val="FFFFFF"/>
                </a:solidFill>
              </a:rPr>
              <a:t>the level of availability and reliability of the computing systems</a:t>
            </a:r>
          </a:p>
          <a:p>
            <a:pPr marL="571500" indent="-571500">
              <a:lnSpc>
                <a:spcPct val="130000"/>
              </a:lnSpc>
              <a:buFont typeface="Wingdings" charset="2"/>
              <a:buChar char="²"/>
            </a:pPr>
            <a:r>
              <a:rPr lang="en-US" dirty="0" smtClean="0">
                <a:solidFill>
                  <a:srgbClr val="FFFFFF"/>
                </a:solidFill>
              </a:rPr>
              <a:t>Supporting </a:t>
            </a:r>
            <a:r>
              <a:rPr lang="en-US" dirty="0">
                <a:solidFill>
                  <a:srgbClr val="FFFFFF"/>
                </a:solidFill>
              </a:rPr>
              <a:t>ALMA stake holders</a:t>
            </a:r>
          </a:p>
          <a:p>
            <a:pPr marL="571500" indent="-571500">
              <a:lnSpc>
                <a:spcPct val="130000"/>
              </a:lnSpc>
              <a:buFont typeface="Wingdings" charset="2"/>
              <a:buChar char="²"/>
            </a:pPr>
            <a:r>
              <a:rPr lang="en-US" dirty="0" smtClean="0">
                <a:solidFill>
                  <a:srgbClr val="FFFFFF"/>
                </a:solidFill>
              </a:rPr>
              <a:t>Collaborating </a:t>
            </a:r>
            <a:r>
              <a:rPr lang="en-US" dirty="0">
                <a:solidFill>
                  <a:srgbClr val="FFFFFF"/>
                </a:solidFill>
              </a:rPr>
              <a:t>with the technical community</a:t>
            </a:r>
          </a:p>
          <a:p>
            <a:pPr marL="571500" indent="-571500">
              <a:lnSpc>
                <a:spcPct val="130000"/>
              </a:lnSpc>
              <a:buFont typeface="Wingdings" charset="2"/>
              <a:buChar char="²"/>
            </a:pPr>
            <a:endParaRPr lang="en-US" dirty="0">
              <a:solidFill>
                <a:srgbClr val="FFFFFF"/>
              </a:solidFill>
            </a:endParaRPr>
          </a:p>
          <a:p>
            <a:pPr>
              <a:lnSpc>
                <a:spcPct val="130000"/>
              </a:lnSpc>
            </a:pPr>
            <a:r>
              <a:rPr lang="en-US" dirty="0">
                <a:solidFill>
                  <a:srgbClr val="FFFFFF"/>
                </a:solidFill>
              </a:rPr>
              <a:t>Allowing ALMA to contribute to mankind’s knowledge by unveiling the mysteries of </a:t>
            </a:r>
            <a:r>
              <a:rPr lang="en-US" dirty="0" smtClean="0">
                <a:solidFill>
                  <a:srgbClr val="FFFFFF"/>
                </a:solidFill>
              </a:rPr>
              <a:t>the universe</a:t>
            </a:r>
            <a:r>
              <a:rPr lang="en-US" dirty="0">
                <a:solidFill>
                  <a:srgbClr val="FFFFFF"/>
                </a:solidFill>
              </a:rPr>
              <a:t>.</a:t>
            </a:r>
          </a:p>
        </p:txBody>
      </p:sp>
    </p:spTree>
    <p:extLst>
      <p:ext uri="{BB962C8B-B14F-4D97-AF65-F5344CB8AC3E}">
        <p14:creationId xmlns:p14="http://schemas.microsoft.com/office/powerpoint/2010/main" val="413168874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1593" y="174430"/>
            <a:ext cx="15303262" cy="1824344"/>
          </a:xfrm>
        </p:spPr>
        <p:txBody>
          <a:bodyPr/>
          <a:lstStyle/>
          <a:p>
            <a:r>
              <a:rPr lang="en-US" sz="4800" dirty="0" smtClean="0">
                <a:solidFill>
                  <a:srgbClr val="C6D9F1"/>
                </a:solidFill>
              </a:rPr>
              <a:t>ADC’s Vision</a:t>
            </a:r>
            <a:endParaRPr lang="en-US" sz="4800" dirty="0"/>
          </a:p>
        </p:txBody>
      </p:sp>
      <p:sp>
        <p:nvSpPr>
          <p:cNvPr id="4" name="TextBox 3"/>
          <p:cNvSpPr txBox="1"/>
          <p:nvPr/>
        </p:nvSpPr>
        <p:spPr>
          <a:xfrm>
            <a:off x="475854" y="3414571"/>
            <a:ext cx="17158433" cy="7294304"/>
          </a:xfrm>
          <a:prstGeom prst="rect">
            <a:avLst/>
          </a:prstGeom>
          <a:noFill/>
        </p:spPr>
        <p:txBody>
          <a:bodyPr wrap="square" rtlCol="0">
            <a:spAutoFit/>
          </a:bodyPr>
          <a:lstStyle/>
          <a:p>
            <a:r>
              <a:rPr lang="en-US" dirty="0" smtClean="0">
                <a:solidFill>
                  <a:srgbClr val="FFFFFF"/>
                </a:solidFill>
              </a:rPr>
              <a:t>To </a:t>
            </a:r>
            <a:r>
              <a:rPr lang="en-US" dirty="0">
                <a:solidFill>
                  <a:srgbClr val="FFFFFF"/>
                </a:solidFill>
              </a:rPr>
              <a:t>be recognized as a world-class reference in providing high-quality computing services for efficient astronomy data acquisition and delivery to the community</a:t>
            </a:r>
            <a:r>
              <a:rPr lang="en-US" dirty="0" smtClean="0">
                <a:solidFill>
                  <a:srgbClr val="FFFFFF"/>
                </a:solidFill>
              </a:rPr>
              <a:t>.</a:t>
            </a:r>
          </a:p>
          <a:p>
            <a:endParaRPr lang="en-US" dirty="0">
              <a:solidFill>
                <a:srgbClr val="FFFFFF"/>
              </a:solidFill>
            </a:endParaRPr>
          </a:p>
          <a:p>
            <a:r>
              <a:rPr lang="en-US" dirty="0" smtClean="0">
                <a:solidFill>
                  <a:srgbClr val="FFFFFF"/>
                </a:solidFill>
              </a:rPr>
              <a:t>To </a:t>
            </a:r>
            <a:r>
              <a:rPr lang="en-US" dirty="0">
                <a:solidFill>
                  <a:srgbClr val="FFFFFF"/>
                </a:solidFill>
              </a:rPr>
              <a:t>achieve this vision the department is committed to</a:t>
            </a:r>
            <a:r>
              <a:rPr lang="en-US" dirty="0" smtClean="0">
                <a:solidFill>
                  <a:srgbClr val="FFFFFF"/>
                </a:solidFill>
              </a:rPr>
              <a:t>:</a:t>
            </a:r>
          </a:p>
          <a:p>
            <a:endParaRPr lang="en-US" dirty="0">
              <a:solidFill>
                <a:srgbClr val="FFFFFF"/>
              </a:solidFill>
            </a:endParaRPr>
          </a:p>
          <a:p>
            <a:pPr marL="1578933" lvl="1" indent="-571500">
              <a:buFont typeface="Arial"/>
              <a:buChar char="•"/>
            </a:pPr>
            <a:r>
              <a:rPr lang="en-US" dirty="0">
                <a:solidFill>
                  <a:srgbClr val="FFFFFF"/>
                </a:solidFill>
              </a:rPr>
              <a:t>Train and motivate its members to provide high quality and secure services to ALMA staff, visitors and scientific community-at-large.</a:t>
            </a:r>
          </a:p>
          <a:p>
            <a:pPr marL="1578933" lvl="1" indent="-571500">
              <a:buFont typeface="Arial"/>
              <a:buChar char="•"/>
            </a:pPr>
            <a:r>
              <a:rPr lang="en-US" dirty="0">
                <a:solidFill>
                  <a:srgbClr val="FFFFFF"/>
                </a:solidFill>
              </a:rPr>
              <a:t>Operate, maintain, and continuously improve the observatory computing infrastructure and services to satisfy in full ALMA strategic goals</a:t>
            </a:r>
            <a:endParaRPr lang="en-US" dirty="0" smtClean="0">
              <a:solidFill>
                <a:srgbClr val="FFFFFF"/>
              </a:solidFill>
            </a:endParaRPr>
          </a:p>
        </p:txBody>
      </p:sp>
    </p:spTree>
    <p:extLst>
      <p:ext uri="{BB962C8B-B14F-4D97-AF65-F5344CB8AC3E}">
        <p14:creationId xmlns:p14="http://schemas.microsoft.com/office/powerpoint/2010/main" val="426135616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b="0" dirty="0" smtClean="0">
                <a:solidFill>
                  <a:srgbClr val="C6D9F1"/>
                </a:solidFill>
              </a:rPr>
              <a:t>Organization</a:t>
            </a:r>
            <a:endParaRPr lang="en-US" b="0" dirty="0">
              <a:solidFill>
                <a:srgbClr val="C6D9F1"/>
              </a:solidFill>
            </a:endParaRPr>
          </a:p>
        </p:txBody>
      </p:sp>
      <p:sp>
        <p:nvSpPr>
          <p:cNvPr id="4" name="TextBox 3"/>
          <p:cNvSpPr txBox="1"/>
          <p:nvPr/>
        </p:nvSpPr>
        <p:spPr>
          <a:xfrm>
            <a:off x="11339000" y="1971544"/>
            <a:ext cx="4284514" cy="1035268"/>
          </a:xfrm>
          <a:prstGeom prst="rect">
            <a:avLst/>
          </a:prstGeom>
          <a:noFill/>
        </p:spPr>
        <p:txBody>
          <a:bodyPr wrap="none" lIns="171816" tIns="85908" rIns="171816" bIns="85908" rtlCol="0">
            <a:spAutoFit/>
          </a:bodyPr>
          <a:lstStyle/>
          <a:p>
            <a:r>
              <a:rPr lang="en-US" sz="2800" dirty="0" smtClean="0">
                <a:solidFill>
                  <a:srgbClr val="FFFFFF"/>
                </a:solidFill>
              </a:rPr>
              <a:t>37 FTEs (2 ISM, 35 LSM)</a:t>
            </a:r>
          </a:p>
          <a:p>
            <a:r>
              <a:rPr lang="en-US" sz="2800" dirty="0" smtClean="0">
                <a:solidFill>
                  <a:srgbClr val="FFFFFF"/>
                </a:solidFill>
              </a:rPr>
              <a:t>~ 50% at OSF, 50% SCO</a:t>
            </a:r>
          </a:p>
        </p:txBody>
      </p:sp>
      <p:pic>
        <p:nvPicPr>
          <p:cNvPr id="2" name="Imagen 1" descr="adcorganizati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645" y="2077035"/>
            <a:ext cx="15840322" cy="10293918"/>
          </a:xfrm>
          <a:prstGeom prst="rect">
            <a:avLst/>
          </a:prstGeom>
        </p:spPr>
      </p:pic>
    </p:spTree>
    <p:extLst>
      <p:ext uri="{BB962C8B-B14F-4D97-AF65-F5344CB8AC3E}">
        <p14:creationId xmlns:p14="http://schemas.microsoft.com/office/powerpoint/2010/main" val="95334603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1593" y="174430"/>
            <a:ext cx="15303262" cy="1824344"/>
          </a:xfrm>
        </p:spPr>
        <p:txBody>
          <a:bodyPr/>
          <a:lstStyle/>
          <a:p>
            <a:r>
              <a:rPr lang="en-US" sz="4800" dirty="0" smtClean="0">
                <a:solidFill>
                  <a:srgbClr val="C6D9F1"/>
                </a:solidFill>
              </a:rPr>
              <a:t>IT  Group</a:t>
            </a:r>
            <a:endParaRPr lang="en-US" sz="4800" dirty="0"/>
          </a:p>
        </p:txBody>
      </p:sp>
      <p:sp>
        <p:nvSpPr>
          <p:cNvPr id="4" name="TextBox 3"/>
          <p:cNvSpPr txBox="1"/>
          <p:nvPr/>
        </p:nvSpPr>
        <p:spPr>
          <a:xfrm>
            <a:off x="1561477" y="2956519"/>
            <a:ext cx="15406580" cy="8494632"/>
          </a:xfrm>
          <a:prstGeom prst="rect">
            <a:avLst/>
          </a:prstGeom>
          <a:noFill/>
        </p:spPr>
        <p:txBody>
          <a:bodyPr wrap="square" rtlCol="0">
            <a:spAutoFit/>
          </a:bodyPr>
          <a:lstStyle/>
          <a:p>
            <a:pPr marL="571500" indent="-571500">
              <a:buFont typeface="Arial"/>
              <a:buChar char="•"/>
            </a:pPr>
            <a:r>
              <a:rPr lang="en-US" dirty="0" smtClean="0">
                <a:solidFill>
                  <a:schemeClr val="bg1"/>
                </a:solidFill>
              </a:rPr>
              <a:t>Manager: </a:t>
            </a:r>
            <a:r>
              <a:rPr lang="en-US" dirty="0" smtClean="0">
                <a:solidFill>
                  <a:schemeClr val="bg1"/>
                </a:solidFill>
              </a:rPr>
              <a:t>Christian </a:t>
            </a:r>
            <a:r>
              <a:rPr lang="en-US" dirty="0" err="1" smtClean="0">
                <a:solidFill>
                  <a:schemeClr val="bg1"/>
                </a:solidFill>
              </a:rPr>
              <a:t>Saldias</a:t>
            </a:r>
            <a:endParaRPr lang="en-US" dirty="0" smtClean="0">
              <a:solidFill>
                <a:schemeClr val="bg1"/>
              </a:solidFill>
            </a:endParaRPr>
          </a:p>
          <a:p>
            <a:pPr marL="571500" indent="-571500">
              <a:buFont typeface="Arial"/>
              <a:buChar char="•"/>
            </a:pPr>
            <a:r>
              <a:rPr lang="en-US" dirty="0" smtClean="0">
                <a:solidFill>
                  <a:schemeClr val="bg1"/>
                </a:solidFill>
              </a:rPr>
              <a:t>Responsibilities</a:t>
            </a:r>
            <a:endParaRPr lang="en-US" dirty="0" smtClean="0">
              <a:solidFill>
                <a:schemeClr val="bg1"/>
              </a:solidFill>
            </a:endParaRPr>
          </a:p>
          <a:p>
            <a:pPr marL="1578933" lvl="1" indent="-571500">
              <a:buFont typeface="Arial"/>
              <a:buChar char="•"/>
            </a:pPr>
            <a:r>
              <a:rPr lang="en-US" dirty="0" smtClean="0">
                <a:solidFill>
                  <a:schemeClr val="bg1"/>
                </a:solidFill>
              </a:rPr>
              <a:t>Help desk</a:t>
            </a:r>
            <a:endParaRPr lang="en-US" dirty="0" smtClean="0">
              <a:solidFill>
                <a:schemeClr val="bg1"/>
              </a:solidFill>
            </a:endParaRPr>
          </a:p>
          <a:p>
            <a:pPr marL="1578933" lvl="1" indent="-571500">
              <a:buFont typeface="Arial"/>
              <a:buChar char="•"/>
            </a:pPr>
            <a:r>
              <a:rPr lang="en-US" dirty="0" smtClean="0">
                <a:solidFill>
                  <a:schemeClr val="bg1"/>
                </a:solidFill>
              </a:rPr>
              <a:t>Networkin</a:t>
            </a:r>
            <a:r>
              <a:rPr lang="en-US" dirty="0" smtClean="0">
                <a:solidFill>
                  <a:schemeClr val="bg1"/>
                </a:solidFill>
              </a:rPr>
              <a:t>g services</a:t>
            </a:r>
            <a:endParaRPr lang="en-US" dirty="0" smtClean="0">
              <a:solidFill>
                <a:schemeClr val="bg1"/>
              </a:solidFill>
            </a:endParaRPr>
          </a:p>
          <a:p>
            <a:pPr marL="2586370" lvl="2" indent="-571500">
              <a:buFont typeface="Arial"/>
              <a:buChar char="•"/>
            </a:pPr>
            <a:r>
              <a:rPr lang="en-US" dirty="0" smtClean="0">
                <a:solidFill>
                  <a:schemeClr val="bg1"/>
                </a:solidFill>
              </a:rPr>
              <a:t>Users network</a:t>
            </a:r>
            <a:endParaRPr lang="en-US" dirty="0" smtClean="0">
              <a:solidFill>
                <a:schemeClr val="bg1"/>
              </a:solidFill>
            </a:endParaRPr>
          </a:p>
          <a:p>
            <a:pPr marL="2586370" lvl="2" indent="-571500">
              <a:buFont typeface="Arial"/>
              <a:buChar char="•"/>
            </a:pPr>
            <a:r>
              <a:rPr lang="en-US" dirty="0" smtClean="0">
                <a:solidFill>
                  <a:schemeClr val="bg1"/>
                </a:solidFill>
              </a:rPr>
              <a:t>Observing network</a:t>
            </a:r>
            <a:endParaRPr lang="en-US" dirty="0" smtClean="0">
              <a:solidFill>
                <a:schemeClr val="bg1"/>
              </a:solidFill>
            </a:endParaRPr>
          </a:p>
          <a:p>
            <a:pPr marL="2586370" lvl="2" indent="-571500">
              <a:buFont typeface="Arial"/>
              <a:buChar char="•"/>
            </a:pPr>
            <a:r>
              <a:rPr lang="en-US" dirty="0" smtClean="0">
                <a:solidFill>
                  <a:schemeClr val="bg1"/>
                </a:solidFill>
              </a:rPr>
              <a:t>Backbone link administration.</a:t>
            </a:r>
            <a:endParaRPr lang="en-US" dirty="0" smtClean="0">
              <a:solidFill>
                <a:schemeClr val="bg1"/>
              </a:solidFill>
            </a:endParaRPr>
          </a:p>
          <a:p>
            <a:pPr marL="1578933" lvl="1" indent="-571500">
              <a:buFont typeface="Arial"/>
              <a:buChar char="•"/>
            </a:pPr>
            <a:r>
              <a:rPr lang="en-US" dirty="0" smtClean="0">
                <a:solidFill>
                  <a:schemeClr val="bg1"/>
                </a:solidFill>
              </a:rPr>
              <a:t>General Services</a:t>
            </a:r>
            <a:endParaRPr lang="en-US" dirty="0" smtClean="0">
              <a:solidFill>
                <a:schemeClr val="bg1"/>
              </a:solidFill>
            </a:endParaRPr>
          </a:p>
          <a:p>
            <a:pPr marL="2586370" lvl="2" indent="-571500">
              <a:buFont typeface="Arial"/>
              <a:buChar char="•"/>
            </a:pPr>
            <a:r>
              <a:rPr lang="en-US" dirty="0" smtClean="0">
                <a:solidFill>
                  <a:schemeClr val="bg1"/>
                </a:solidFill>
              </a:rPr>
              <a:t>email, VoIP, printers, backups, </a:t>
            </a:r>
            <a:r>
              <a:rPr lang="en-US" dirty="0" smtClean="0">
                <a:solidFill>
                  <a:schemeClr val="bg1"/>
                </a:solidFill>
              </a:rPr>
              <a:t>etc.</a:t>
            </a:r>
          </a:p>
          <a:p>
            <a:pPr marL="1578933" lvl="1" indent="-571500">
              <a:buFont typeface="Arial"/>
              <a:buChar char="•"/>
            </a:pPr>
            <a:r>
              <a:rPr lang="en-US" dirty="0" smtClean="0">
                <a:solidFill>
                  <a:schemeClr val="bg1"/>
                </a:solidFill>
              </a:rPr>
              <a:t>Server infrastructure</a:t>
            </a:r>
            <a:endParaRPr lang="en-US" dirty="0" smtClean="0">
              <a:solidFill>
                <a:schemeClr val="bg1"/>
              </a:solidFill>
            </a:endParaRPr>
          </a:p>
          <a:p>
            <a:pPr marL="2586370" lvl="2" indent="-571500">
              <a:buFont typeface="Arial"/>
              <a:buChar char="•"/>
            </a:pPr>
            <a:r>
              <a:rPr lang="en-US" dirty="0" smtClean="0">
                <a:solidFill>
                  <a:schemeClr val="bg1"/>
                </a:solidFill>
              </a:rPr>
              <a:t>Blade servers administration</a:t>
            </a:r>
            <a:endParaRPr lang="en-US" dirty="0" smtClean="0">
              <a:solidFill>
                <a:schemeClr val="bg1"/>
              </a:solidFill>
            </a:endParaRPr>
          </a:p>
          <a:p>
            <a:pPr marL="2586370" lvl="2" indent="-571500">
              <a:buFont typeface="Arial"/>
              <a:buChar char="•"/>
            </a:pPr>
            <a:r>
              <a:rPr lang="en-US" dirty="0" smtClean="0">
                <a:solidFill>
                  <a:schemeClr val="bg1"/>
                </a:solidFill>
              </a:rPr>
              <a:t>Servers virtualization</a:t>
            </a:r>
            <a:endParaRPr lang="en-US" dirty="0" smtClean="0">
              <a:solidFill>
                <a:schemeClr val="bg1"/>
              </a:solidFill>
            </a:endParaRPr>
          </a:p>
          <a:p>
            <a:pPr lvl="2"/>
            <a:endParaRPr lang="en-US" dirty="0" smtClean="0">
              <a:solidFill>
                <a:schemeClr val="bg1"/>
              </a:solidFill>
            </a:endParaRPr>
          </a:p>
          <a:p>
            <a:pPr marL="571500" indent="-571500">
              <a:buFont typeface="Arial"/>
              <a:buChar char="•"/>
            </a:pPr>
            <a:endParaRPr lang="en-US" dirty="0">
              <a:solidFill>
                <a:schemeClr val="bg1"/>
              </a:solidFill>
            </a:endParaRPr>
          </a:p>
        </p:txBody>
      </p:sp>
    </p:spTree>
    <p:extLst>
      <p:ext uri="{BB962C8B-B14F-4D97-AF65-F5344CB8AC3E}">
        <p14:creationId xmlns:p14="http://schemas.microsoft.com/office/powerpoint/2010/main" val="17616129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1593" y="174430"/>
            <a:ext cx="15303262" cy="1824344"/>
          </a:xfrm>
        </p:spPr>
        <p:txBody>
          <a:bodyPr/>
          <a:lstStyle/>
          <a:p>
            <a:r>
              <a:rPr lang="en-US" sz="4800" dirty="0" smtClean="0">
                <a:solidFill>
                  <a:srgbClr val="C6D9F1"/>
                </a:solidFill>
              </a:rPr>
              <a:t>Archive Pipeline Operation Group</a:t>
            </a:r>
            <a:endParaRPr lang="en-US" sz="4800" dirty="0"/>
          </a:p>
        </p:txBody>
      </p:sp>
      <p:sp>
        <p:nvSpPr>
          <p:cNvPr id="4" name="TextBox 3"/>
          <p:cNvSpPr txBox="1"/>
          <p:nvPr/>
        </p:nvSpPr>
        <p:spPr>
          <a:xfrm>
            <a:off x="1561477" y="2956519"/>
            <a:ext cx="15260842" cy="4893647"/>
          </a:xfrm>
          <a:prstGeom prst="rect">
            <a:avLst/>
          </a:prstGeom>
          <a:noFill/>
        </p:spPr>
        <p:txBody>
          <a:bodyPr wrap="square" rtlCol="0">
            <a:spAutoFit/>
          </a:bodyPr>
          <a:lstStyle/>
          <a:p>
            <a:pPr marL="571500" indent="-571500">
              <a:buFont typeface="Arial"/>
              <a:buChar char="•"/>
            </a:pPr>
            <a:r>
              <a:rPr lang="en-US" dirty="0" smtClean="0">
                <a:solidFill>
                  <a:schemeClr val="bg1"/>
                </a:solidFill>
              </a:rPr>
              <a:t>Manager: </a:t>
            </a:r>
            <a:r>
              <a:rPr lang="en-US" dirty="0" smtClean="0">
                <a:solidFill>
                  <a:schemeClr val="bg1"/>
                </a:solidFill>
              </a:rPr>
              <a:t>José Parra</a:t>
            </a:r>
          </a:p>
          <a:p>
            <a:pPr marL="571500" indent="-571500">
              <a:buFont typeface="Arial"/>
              <a:buChar char="•"/>
            </a:pPr>
            <a:r>
              <a:rPr lang="en-US" dirty="0" smtClean="0">
                <a:solidFill>
                  <a:schemeClr val="bg1"/>
                </a:solidFill>
              </a:rPr>
              <a:t>Responsibility</a:t>
            </a:r>
            <a:endParaRPr lang="en-US" dirty="0" smtClean="0">
              <a:solidFill>
                <a:schemeClr val="bg1"/>
              </a:solidFill>
            </a:endParaRPr>
          </a:p>
          <a:p>
            <a:pPr marL="1578933" lvl="1" indent="-571500">
              <a:buFont typeface="Arial"/>
              <a:buChar char="•"/>
            </a:pPr>
            <a:r>
              <a:rPr lang="en-US" dirty="0" smtClean="0">
                <a:solidFill>
                  <a:schemeClr val="bg1"/>
                </a:solidFill>
              </a:rPr>
              <a:t>ALMA Archive administration</a:t>
            </a:r>
            <a:endParaRPr lang="en-US" dirty="0" smtClean="0">
              <a:solidFill>
                <a:schemeClr val="bg1"/>
              </a:solidFill>
            </a:endParaRPr>
          </a:p>
          <a:p>
            <a:pPr marL="2586370" lvl="2" indent="-571500">
              <a:buFont typeface="Arial"/>
              <a:buChar char="•"/>
            </a:pPr>
            <a:r>
              <a:rPr lang="en-US" dirty="0" smtClean="0">
                <a:solidFill>
                  <a:schemeClr val="bg1"/>
                </a:solidFill>
              </a:rPr>
              <a:t>Oracle Database administration </a:t>
            </a:r>
          </a:p>
          <a:p>
            <a:pPr marL="3593803" lvl="3" indent="-571500">
              <a:buFont typeface="Arial"/>
              <a:buChar char="•"/>
            </a:pPr>
            <a:r>
              <a:rPr lang="en-US" dirty="0" smtClean="0">
                <a:solidFill>
                  <a:schemeClr val="bg1"/>
                </a:solidFill>
              </a:rPr>
              <a:t>APDM, ASDM (metadata + binary data)</a:t>
            </a:r>
            <a:endParaRPr lang="en-US" dirty="0" smtClean="0">
              <a:solidFill>
                <a:schemeClr val="bg1"/>
              </a:solidFill>
            </a:endParaRPr>
          </a:p>
          <a:p>
            <a:pPr marL="2586370" lvl="2" indent="-571500">
              <a:buFont typeface="Arial"/>
              <a:buChar char="•"/>
            </a:pPr>
            <a:r>
              <a:rPr lang="en-US" dirty="0" smtClean="0">
                <a:solidFill>
                  <a:schemeClr val="bg1"/>
                </a:solidFill>
              </a:rPr>
              <a:t>Database replication</a:t>
            </a:r>
            <a:endParaRPr lang="en-US" dirty="0" smtClean="0">
              <a:solidFill>
                <a:schemeClr val="bg1"/>
              </a:solidFill>
            </a:endParaRPr>
          </a:p>
          <a:p>
            <a:pPr marL="1578933" lvl="1" indent="-571500">
              <a:buFont typeface="Arial"/>
              <a:buChar char="•"/>
            </a:pPr>
            <a:r>
              <a:rPr lang="en-US" dirty="0" smtClean="0">
                <a:solidFill>
                  <a:schemeClr val="bg1"/>
                </a:solidFill>
              </a:rPr>
              <a:t>Pipeline infrastructure administration</a:t>
            </a:r>
          </a:p>
          <a:p>
            <a:pPr marL="2586370" lvl="2" indent="-571500">
              <a:buFont typeface="Arial"/>
              <a:buChar char="•"/>
            </a:pPr>
            <a:r>
              <a:rPr lang="en-US" dirty="0" smtClean="0">
                <a:solidFill>
                  <a:schemeClr val="bg1"/>
                </a:solidFill>
              </a:rPr>
              <a:t>HPC administration</a:t>
            </a:r>
          </a:p>
        </p:txBody>
      </p:sp>
    </p:spTree>
    <p:extLst>
      <p:ext uri="{BB962C8B-B14F-4D97-AF65-F5344CB8AC3E}">
        <p14:creationId xmlns:p14="http://schemas.microsoft.com/office/powerpoint/2010/main" val="417193520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1593" y="174430"/>
            <a:ext cx="15303262" cy="1824344"/>
          </a:xfrm>
        </p:spPr>
        <p:txBody>
          <a:bodyPr/>
          <a:lstStyle/>
          <a:p>
            <a:r>
              <a:rPr lang="en-US" sz="4800" dirty="0" smtClean="0">
                <a:solidFill>
                  <a:srgbClr val="C6D9F1"/>
                </a:solidFill>
              </a:rPr>
              <a:t>Software Group</a:t>
            </a:r>
            <a:endParaRPr lang="en-US" sz="4800" dirty="0"/>
          </a:p>
        </p:txBody>
      </p:sp>
      <p:sp>
        <p:nvSpPr>
          <p:cNvPr id="4" name="TextBox 3"/>
          <p:cNvSpPr txBox="1"/>
          <p:nvPr/>
        </p:nvSpPr>
        <p:spPr>
          <a:xfrm>
            <a:off x="1561477" y="2956519"/>
            <a:ext cx="15260842" cy="6694139"/>
          </a:xfrm>
          <a:prstGeom prst="rect">
            <a:avLst/>
          </a:prstGeom>
          <a:noFill/>
        </p:spPr>
        <p:txBody>
          <a:bodyPr wrap="square" rtlCol="0">
            <a:spAutoFit/>
          </a:bodyPr>
          <a:lstStyle/>
          <a:p>
            <a:pPr marL="571500" indent="-571500">
              <a:buFont typeface="Arial"/>
              <a:buChar char="•"/>
            </a:pPr>
            <a:r>
              <a:rPr lang="en-US" dirty="0" smtClean="0">
                <a:solidFill>
                  <a:schemeClr val="bg1"/>
                </a:solidFill>
              </a:rPr>
              <a:t>Managers: </a:t>
            </a:r>
            <a:r>
              <a:rPr lang="en-US" dirty="0" smtClean="0">
                <a:solidFill>
                  <a:schemeClr val="bg1"/>
                </a:solidFill>
              </a:rPr>
              <a:t>Rubén Soto y Tzu-Chiang Shen</a:t>
            </a:r>
          </a:p>
          <a:p>
            <a:pPr marL="571500" indent="-571500">
              <a:buFont typeface="Arial"/>
              <a:buChar char="•"/>
            </a:pPr>
            <a:r>
              <a:rPr lang="en-US" dirty="0" smtClean="0">
                <a:solidFill>
                  <a:schemeClr val="bg1"/>
                </a:solidFill>
              </a:rPr>
              <a:t>Responsibilities</a:t>
            </a:r>
            <a:endParaRPr lang="en-US" dirty="0" smtClean="0">
              <a:solidFill>
                <a:schemeClr val="bg1"/>
              </a:solidFill>
            </a:endParaRPr>
          </a:p>
          <a:p>
            <a:pPr marL="1578933" lvl="1" indent="-571500">
              <a:buFont typeface="Arial"/>
              <a:buChar char="•"/>
            </a:pPr>
            <a:r>
              <a:rPr lang="en-US" dirty="0" smtClean="0">
                <a:solidFill>
                  <a:schemeClr val="bg1"/>
                </a:solidFill>
              </a:rPr>
              <a:t>ALMA Software Integration</a:t>
            </a:r>
          </a:p>
          <a:p>
            <a:pPr marL="2586370" lvl="2" indent="-571500">
              <a:buFont typeface="Arial"/>
              <a:buChar char="•"/>
            </a:pPr>
            <a:r>
              <a:rPr lang="en-US" dirty="0" smtClean="0">
                <a:solidFill>
                  <a:schemeClr val="bg1"/>
                </a:solidFill>
              </a:rPr>
              <a:t>Releases management</a:t>
            </a:r>
          </a:p>
          <a:p>
            <a:pPr marL="2586370" lvl="2" indent="-571500">
              <a:buFont typeface="Arial"/>
              <a:buChar char="•"/>
            </a:pPr>
            <a:r>
              <a:rPr lang="en-US" dirty="0" smtClean="0">
                <a:solidFill>
                  <a:schemeClr val="bg1"/>
                </a:solidFill>
              </a:rPr>
              <a:t>Releases testing</a:t>
            </a:r>
          </a:p>
          <a:p>
            <a:pPr marL="1578933" lvl="1" indent="-571500">
              <a:buFont typeface="Arial"/>
              <a:buChar char="•"/>
            </a:pPr>
            <a:r>
              <a:rPr lang="en-US" dirty="0" smtClean="0">
                <a:solidFill>
                  <a:schemeClr val="bg1"/>
                </a:solidFill>
              </a:rPr>
              <a:t>Support to Observatory Operation</a:t>
            </a:r>
          </a:p>
          <a:p>
            <a:pPr marL="2586370" lvl="2" indent="-571500">
              <a:buFont typeface="Arial"/>
              <a:buChar char="•"/>
            </a:pPr>
            <a:r>
              <a:rPr lang="en-US" dirty="0" smtClean="0">
                <a:solidFill>
                  <a:schemeClr val="bg1"/>
                </a:solidFill>
              </a:rPr>
              <a:t>Telescope Monitoring &amp; Configuration Database</a:t>
            </a:r>
          </a:p>
          <a:p>
            <a:pPr marL="2586370" lvl="2" indent="-571500">
              <a:buFont typeface="Arial"/>
              <a:buChar char="•"/>
            </a:pPr>
            <a:r>
              <a:rPr lang="en-US" dirty="0" smtClean="0">
                <a:solidFill>
                  <a:schemeClr val="bg1"/>
                </a:solidFill>
              </a:rPr>
              <a:t>Operation Environments Configuration</a:t>
            </a:r>
          </a:p>
          <a:p>
            <a:pPr marL="2586370" lvl="2" indent="-571500">
              <a:buFont typeface="Arial"/>
              <a:buChar char="•"/>
            </a:pPr>
            <a:r>
              <a:rPr lang="en-US" dirty="0" smtClean="0">
                <a:solidFill>
                  <a:schemeClr val="bg1"/>
                </a:solidFill>
              </a:rPr>
              <a:t>Primary Faults Analysis</a:t>
            </a:r>
            <a:endParaRPr lang="en-US" dirty="0">
              <a:solidFill>
                <a:schemeClr val="bg1"/>
              </a:solidFill>
            </a:endParaRPr>
          </a:p>
          <a:p>
            <a:pPr marL="1578933" lvl="1" indent="-571500">
              <a:buFont typeface="Arial"/>
              <a:buChar char="•"/>
            </a:pPr>
            <a:r>
              <a:rPr lang="en-US" dirty="0" err="1" smtClean="0">
                <a:solidFill>
                  <a:schemeClr val="bg1"/>
                </a:solidFill>
              </a:rPr>
              <a:t>DevOps</a:t>
            </a:r>
            <a:endParaRPr lang="en-US" dirty="0">
              <a:solidFill>
                <a:schemeClr val="bg1"/>
              </a:solidFill>
            </a:endParaRPr>
          </a:p>
          <a:p>
            <a:pPr marL="2586370" lvl="2" indent="-571500">
              <a:buFont typeface="Arial"/>
              <a:buChar char="•"/>
            </a:pPr>
            <a:r>
              <a:rPr lang="en-US" dirty="0" smtClean="0">
                <a:solidFill>
                  <a:schemeClr val="bg1"/>
                </a:solidFill>
              </a:rPr>
              <a:t>Development to Support Operation</a:t>
            </a:r>
          </a:p>
        </p:txBody>
      </p:sp>
    </p:spTree>
    <p:extLst>
      <p:ext uri="{BB962C8B-B14F-4D97-AF65-F5344CB8AC3E}">
        <p14:creationId xmlns:p14="http://schemas.microsoft.com/office/powerpoint/2010/main" val="111526010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p:cNvSpPr txBox="1">
            <a:spLocks/>
          </p:cNvSpPr>
          <p:nvPr/>
        </p:nvSpPr>
        <p:spPr>
          <a:xfrm>
            <a:off x="7197441" y="87374"/>
            <a:ext cx="3825186" cy="1436626"/>
          </a:xfrm>
          <a:prstGeom prst="rect">
            <a:avLst/>
          </a:prstGeom>
        </p:spPr>
        <p:txBody>
          <a:bodyPr lIns="180000" tIns="90000" rIns="180000" bIns="90000">
            <a:normAutofit/>
          </a:bodyPr>
          <a:lstStyle>
            <a:lvl1pPr algn="ctr" defTabSz="2014870" rtl="0" eaLnBrk="1" latinLnBrk="0" hangingPunct="1">
              <a:spcBef>
                <a:spcPct val="0"/>
              </a:spcBef>
              <a:buNone/>
              <a:defRPr sz="9800" kern="1200">
                <a:solidFill>
                  <a:schemeClr val="tx1"/>
                </a:solidFill>
                <a:latin typeface="+mj-lt"/>
                <a:ea typeface="+mj-ea"/>
                <a:cs typeface="+mj-cs"/>
              </a:defRPr>
            </a:lvl1pPr>
          </a:lstStyle>
          <a:p>
            <a:pPr algn="l"/>
            <a:r>
              <a:rPr lang="en-US" sz="3900" dirty="0" smtClean="0">
                <a:solidFill>
                  <a:srgbClr val="C6D9F1"/>
                </a:solidFill>
                <a:latin typeface="Century Gothic" pitchFamily="34" charset="0"/>
                <a:cs typeface="Arial" pitchFamily="34" charset="0"/>
              </a:rPr>
              <a:t>Joint ALMA Observatory</a:t>
            </a:r>
            <a:endParaRPr lang="en-US" sz="3900" dirty="0">
              <a:solidFill>
                <a:srgbClr val="C6D9F1"/>
              </a:solidFill>
              <a:latin typeface="Century Gothic" pitchFamily="34" charset="0"/>
              <a:cs typeface="Arial" pitchFamily="34" charset="0"/>
            </a:endParaRPr>
          </a:p>
        </p:txBody>
      </p:sp>
      <p:pic>
        <p:nvPicPr>
          <p:cNvPr id="2" name="Imagen 1" descr="LineaTiempoObservatorios-06.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8003838" cy="13496021"/>
          </a:xfrm>
          <a:prstGeom prst="rect">
            <a:avLst/>
          </a:prstGeom>
        </p:spPr>
      </p:pic>
    </p:spTree>
    <p:extLst>
      <p:ext uri="{BB962C8B-B14F-4D97-AF65-F5344CB8AC3E}">
        <p14:creationId xmlns:p14="http://schemas.microsoft.com/office/powerpoint/2010/main" val="202047768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dataflow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7995900" cy="13496925"/>
          </a:xfrm>
          <a:prstGeom prst="rect">
            <a:avLst/>
          </a:prstGeom>
        </p:spPr>
      </p:pic>
      <p:pic>
        <p:nvPicPr>
          <p:cNvPr id="7" name="Imagen 6" descr="ALMA-logo.png"/>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420762" y="367604"/>
            <a:ext cx="803256" cy="1137606"/>
          </a:xfrm>
          <a:prstGeom prst="rect">
            <a:avLst/>
          </a:prstGeom>
        </p:spPr>
      </p:pic>
      <p:pic>
        <p:nvPicPr>
          <p:cNvPr id="8" name="Imagen 7" descr="ALMA-&amp;-partners_logos.png"/>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15315754" y="674822"/>
            <a:ext cx="2202938" cy="645212"/>
          </a:xfrm>
          <a:prstGeom prst="rect">
            <a:avLst/>
          </a:prstGeom>
        </p:spPr>
      </p:pic>
      <p:sp>
        <p:nvSpPr>
          <p:cNvPr id="5" name="Title 4"/>
          <p:cNvSpPr>
            <a:spLocks noGrp="1"/>
          </p:cNvSpPr>
          <p:nvPr>
            <p:ph type="title"/>
          </p:nvPr>
        </p:nvSpPr>
        <p:spPr>
          <a:xfrm>
            <a:off x="1305160" y="595374"/>
            <a:ext cx="13792759" cy="819088"/>
          </a:xfrm>
        </p:spPr>
        <p:txBody>
          <a:bodyPr>
            <a:normAutofit/>
          </a:bodyPr>
          <a:lstStyle/>
          <a:p>
            <a:pPr algn="l"/>
            <a:r>
              <a:rPr lang="en-US" sz="3900" dirty="0">
                <a:solidFill>
                  <a:srgbClr val="C6D9F1"/>
                </a:solidFill>
                <a:latin typeface="Century Gothic" pitchFamily="34" charset="0"/>
                <a:cs typeface="Arial" pitchFamily="34" charset="0"/>
              </a:rPr>
              <a:t>ALMA</a:t>
            </a:r>
            <a:r>
              <a:rPr lang="en-US" sz="3900" dirty="0" smtClean="0">
                <a:solidFill>
                  <a:srgbClr val="C6D9F1"/>
                </a:solidFill>
                <a:latin typeface="Century Gothic" pitchFamily="34" charset="0"/>
                <a:cs typeface="Arial" pitchFamily="34" charset="0"/>
              </a:rPr>
              <a:t>: </a:t>
            </a:r>
            <a:r>
              <a:rPr lang="en-US" sz="3900" dirty="0" err="1" smtClean="0">
                <a:solidFill>
                  <a:srgbClr val="C6D9F1"/>
                </a:solidFill>
                <a:latin typeface="Century Gothic" pitchFamily="34" charset="0"/>
                <a:cs typeface="Arial" pitchFamily="34" charset="0"/>
              </a:rPr>
              <a:t>Observatorio</a:t>
            </a:r>
            <a:r>
              <a:rPr lang="en-US" sz="3900" dirty="0" smtClean="0">
                <a:solidFill>
                  <a:srgbClr val="C6D9F1"/>
                </a:solidFill>
                <a:latin typeface="Century Gothic" pitchFamily="34" charset="0"/>
                <a:cs typeface="Arial" pitchFamily="34" charset="0"/>
              </a:rPr>
              <a:t> de </a:t>
            </a:r>
            <a:r>
              <a:rPr lang="en-US" sz="3900" dirty="0" err="1" smtClean="0">
                <a:solidFill>
                  <a:srgbClr val="C6D9F1"/>
                </a:solidFill>
                <a:latin typeface="Century Gothic" pitchFamily="34" charset="0"/>
                <a:cs typeface="Arial" pitchFamily="34" charset="0"/>
              </a:rPr>
              <a:t>clase</a:t>
            </a:r>
            <a:r>
              <a:rPr lang="en-US" sz="3900" dirty="0" smtClean="0">
                <a:solidFill>
                  <a:srgbClr val="C6D9F1"/>
                </a:solidFill>
                <a:latin typeface="Century Gothic" pitchFamily="34" charset="0"/>
                <a:cs typeface="Arial" pitchFamily="34" charset="0"/>
              </a:rPr>
              <a:t> </a:t>
            </a:r>
            <a:r>
              <a:rPr lang="en-US" sz="3900" dirty="0" err="1" smtClean="0">
                <a:solidFill>
                  <a:srgbClr val="C6D9F1"/>
                </a:solidFill>
                <a:latin typeface="Century Gothic" pitchFamily="34" charset="0"/>
                <a:cs typeface="Arial" pitchFamily="34" charset="0"/>
              </a:rPr>
              <a:t>mundial</a:t>
            </a:r>
            <a:endParaRPr lang="en-US" sz="3900" dirty="0">
              <a:solidFill>
                <a:srgbClr val="C6D9F1"/>
              </a:solidFill>
              <a:latin typeface="Century Gothic" pitchFamily="34" charset="0"/>
              <a:cs typeface="Arial" pitchFamily="34" charset="0"/>
            </a:endParaRPr>
          </a:p>
        </p:txBody>
      </p:sp>
    </p:spTree>
    <p:extLst>
      <p:ext uri="{BB962C8B-B14F-4D97-AF65-F5344CB8AC3E}">
        <p14:creationId xmlns:p14="http://schemas.microsoft.com/office/powerpoint/2010/main" val="31467486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ALMApptTemplate_4-3_eng-4">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iseño personaliz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2132</TotalTime>
  <Words>1453</Words>
  <Application>Microsoft Macintosh PowerPoint</Application>
  <PresentationFormat>Custom</PresentationFormat>
  <Paragraphs>119</Paragraphs>
  <Slides>14</Slides>
  <Notes>4</Notes>
  <HiddenSlides>0</HiddenSlides>
  <MMClips>0</MMClips>
  <ScaleCrop>false</ScaleCrop>
  <HeadingPairs>
    <vt:vector size="4" baseType="variant">
      <vt:variant>
        <vt:lpstr>Theme</vt:lpstr>
      </vt:variant>
      <vt:variant>
        <vt:i4>2</vt:i4>
      </vt:variant>
      <vt:variant>
        <vt:lpstr>Slide Titles</vt:lpstr>
      </vt:variant>
      <vt:variant>
        <vt:i4>14</vt:i4>
      </vt:variant>
    </vt:vector>
  </HeadingPairs>
  <TitlesOfParts>
    <vt:vector size="16" baseType="lpstr">
      <vt:lpstr>ALMApptTemplate_4-3_eng-4</vt:lpstr>
      <vt:lpstr>Diseño personalizado</vt:lpstr>
      <vt:lpstr>Descripción y Areas del Dpto. de Computación de ALMA (ADC)</vt:lpstr>
      <vt:lpstr>ADC’s Mission</vt:lpstr>
      <vt:lpstr>ADC’s Vision</vt:lpstr>
      <vt:lpstr>Organization</vt:lpstr>
      <vt:lpstr>IT  Group</vt:lpstr>
      <vt:lpstr>Archive Pipeline Operation Group</vt:lpstr>
      <vt:lpstr>Software Group</vt:lpstr>
      <vt:lpstr>PowerPoint Presentation</vt:lpstr>
      <vt:lpstr>ALMA: Observatorio de clase mundial</vt:lpstr>
      <vt:lpstr>PowerPoint Presentation</vt:lpstr>
      <vt:lpstr>ALMA Dataflow</vt:lpstr>
      <vt:lpstr>Colaboraciones Académicas y ALMA</vt:lpstr>
      <vt:lpstr>Leading to Future Opportunities</vt:lpstr>
      <vt:lpstr>PowerPoint Presentation</vt:lpstr>
    </vt:vector>
  </TitlesOfParts>
  <Manager>Stuartt Corder</Manager>
  <Company>Joint ALMA Observatory</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Ingeniería del Siglo XXI</dc:title>
  <dc:subject>Astronomy 4D</dc:subject>
  <dc:creator>Jorge Ibsen</dc:creator>
  <cp:keywords>Engineering</cp:keywords>
  <dc:description>Presented at UFRO on 2014.10.20</dc:description>
  <cp:lastModifiedBy>Tzu-Chiang Shen</cp:lastModifiedBy>
  <cp:revision>134</cp:revision>
  <cp:lastPrinted>2014-06-23T18:09:53Z</cp:lastPrinted>
  <dcterms:created xsi:type="dcterms:W3CDTF">2014-06-22T04:04:53Z</dcterms:created>
  <dcterms:modified xsi:type="dcterms:W3CDTF">2015-08-17T15:58:40Z</dcterms:modified>
  <cp:category>EPO ppt</cp:category>
</cp:coreProperties>
</file>

<file path=docProps/thumbnail.jpeg>
</file>